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76" r:id="rId4"/>
    <p:sldId id="282" r:id="rId5"/>
    <p:sldId id="296" r:id="rId6"/>
    <p:sldId id="263" r:id="rId7"/>
    <p:sldId id="298" r:id="rId8"/>
    <p:sldId id="299" r:id="rId9"/>
    <p:sldId id="283" r:id="rId10"/>
    <p:sldId id="295" r:id="rId11"/>
    <p:sldId id="294" r:id="rId12"/>
    <p:sldId id="284" r:id="rId13"/>
    <p:sldId id="300" r:id="rId14"/>
    <p:sldId id="301" r:id="rId15"/>
    <p:sldId id="302" r:id="rId16"/>
    <p:sldId id="291" r:id="rId17"/>
    <p:sldId id="279" r:id="rId18"/>
    <p:sldId id="303" r:id="rId19"/>
    <p:sldId id="272" r:id="rId20"/>
    <p:sldId id="274" r:id="rId21"/>
    <p:sldId id="27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/>
    <p:restoredTop sz="94653"/>
  </p:normalViewPr>
  <p:slideViewPr>
    <p:cSldViewPr snapToGrid="0" snapToObjects="1">
      <p:cViewPr varScale="1">
        <p:scale>
          <a:sx n="140" d="100"/>
          <a:sy n="140" d="100"/>
        </p:scale>
        <p:origin x="2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EF7C6-C4B1-A249-90B2-88032336647D}" type="doc">
      <dgm:prSet loTypeId="urn:microsoft.com/office/officeart/2005/8/layout/matrix1" loCatId="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1ED3CE67-92B2-8A4D-9A1E-D91F4C4106C2}">
      <dgm:prSet phldrT="[텍스트]"/>
      <dgm:spPr/>
      <dgm:t>
        <a:bodyPr/>
        <a:lstStyle/>
        <a:p>
          <a:pPr latinLnBrk="1"/>
          <a:r>
            <a:rPr lang="en-US" altLang="ko-KR" dirty="0"/>
            <a:t>TRYS OTN</a:t>
          </a:r>
          <a:endParaRPr lang="ko-KR" altLang="en-US" dirty="0"/>
        </a:p>
      </dgm:t>
    </dgm:pt>
    <dgm:pt modelId="{15C73B8B-D8B7-FF49-9F90-74DD0B8D4EE6}" type="parTrans" cxnId="{409C7D14-E04F-9046-8CFE-949E63DA8D36}">
      <dgm:prSet/>
      <dgm:spPr/>
      <dgm:t>
        <a:bodyPr/>
        <a:lstStyle/>
        <a:p>
          <a:pPr latinLnBrk="1"/>
          <a:endParaRPr lang="ko-KR" altLang="en-US"/>
        </a:p>
      </dgm:t>
    </dgm:pt>
    <dgm:pt modelId="{E092BB15-9A50-BD40-B122-7C029F476595}" type="sibTrans" cxnId="{409C7D14-E04F-9046-8CFE-949E63DA8D36}">
      <dgm:prSet/>
      <dgm:spPr/>
      <dgm:t>
        <a:bodyPr/>
        <a:lstStyle/>
        <a:p>
          <a:pPr latinLnBrk="1"/>
          <a:endParaRPr lang="ko-KR" altLang="en-US"/>
        </a:p>
      </dgm:t>
    </dgm:pt>
    <dgm:pt modelId="{D8E35B99-288A-8941-9539-D1452857E9CA}">
      <dgm:prSet phldrT="[텍스트]"/>
      <dgm:spPr/>
      <dgm:t>
        <a:bodyPr/>
        <a:lstStyle/>
        <a:p>
          <a:pPr latinLnBrk="1"/>
          <a:r>
            <a:rPr lang="ko-KR" altLang="en-US" dirty="0" err="1"/>
            <a:t>화상제품</a:t>
          </a:r>
          <a:endParaRPr lang="en-US" altLang="ko-KR" dirty="0"/>
        </a:p>
        <a:p>
          <a:pPr latinLnBrk="1"/>
          <a:r>
            <a:rPr lang="en-US" altLang="ko-KR" dirty="0"/>
            <a:t>HP Poly</a:t>
          </a:r>
        </a:p>
        <a:p>
          <a:pPr latinLnBrk="1"/>
          <a:r>
            <a:rPr lang="en-US" altLang="ko-KR" dirty="0"/>
            <a:t>Cisco</a:t>
          </a:r>
        </a:p>
        <a:p>
          <a:pPr latinLnBrk="1"/>
          <a:r>
            <a:rPr lang="en-US" altLang="ko-KR" dirty="0" err="1"/>
            <a:t>LifeSize</a:t>
          </a:r>
          <a:endParaRPr lang="ko-KR" altLang="en-US" dirty="0"/>
        </a:p>
      </dgm:t>
    </dgm:pt>
    <dgm:pt modelId="{A388F4B0-D33A-994F-95E0-92027415CB49}" type="parTrans" cxnId="{C7D95DB9-8713-5546-A8AB-FC2B877EA8F2}">
      <dgm:prSet/>
      <dgm:spPr/>
      <dgm:t>
        <a:bodyPr/>
        <a:lstStyle/>
        <a:p>
          <a:pPr latinLnBrk="1"/>
          <a:endParaRPr lang="ko-KR" altLang="en-US"/>
        </a:p>
      </dgm:t>
    </dgm:pt>
    <dgm:pt modelId="{416EC759-9C38-4A48-AAA1-9491D2E67141}" type="sibTrans" cxnId="{C7D95DB9-8713-5546-A8AB-FC2B877EA8F2}">
      <dgm:prSet/>
      <dgm:spPr/>
      <dgm:t>
        <a:bodyPr/>
        <a:lstStyle/>
        <a:p>
          <a:pPr latinLnBrk="1"/>
          <a:endParaRPr lang="ko-KR" altLang="en-US"/>
        </a:p>
      </dgm:t>
    </dgm:pt>
    <dgm:pt modelId="{0DB01889-73A6-1845-9DEF-181D181CFF30}">
      <dgm:prSet phldrT="[텍스트]"/>
      <dgm:spPr/>
      <dgm:t>
        <a:bodyPr/>
        <a:lstStyle/>
        <a:p>
          <a:pPr latinLnBrk="1"/>
          <a:r>
            <a:rPr lang="ko-KR" altLang="en-US" dirty="0" err="1"/>
            <a:t>음성제품</a:t>
          </a:r>
          <a:endParaRPr lang="en-US" altLang="ko-KR" dirty="0"/>
        </a:p>
        <a:p>
          <a:pPr latinLnBrk="1"/>
          <a:r>
            <a:rPr lang="en-US" altLang="ko-KR" dirty="0"/>
            <a:t>HP Poly</a:t>
          </a:r>
        </a:p>
        <a:p>
          <a:pPr latinLnBrk="1"/>
          <a:r>
            <a:rPr lang="en-US" altLang="ko-KR" dirty="0"/>
            <a:t>-Polycom</a:t>
          </a:r>
        </a:p>
        <a:p>
          <a:pPr latinLnBrk="1"/>
          <a:r>
            <a:rPr lang="en-US" altLang="ko-KR" dirty="0"/>
            <a:t>-Plantronics</a:t>
          </a:r>
        </a:p>
        <a:p>
          <a:pPr latinLnBrk="1"/>
          <a:endParaRPr lang="ko-KR" altLang="en-US" dirty="0"/>
        </a:p>
      </dgm:t>
    </dgm:pt>
    <dgm:pt modelId="{9EE8FC4C-9E08-4E40-966D-58C1FBAB133B}" type="parTrans" cxnId="{E35F21D2-14BA-C544-8693-2C9E7FA1DCF9}">
      <dgm:prSet/>
      <dgm:spPr/>
      <dgm:t>
        <a:bodyPr/>
        <a:lstStyle/>
        <a:p>
          <a:pPr latinLnBrk="1"/>
          <a:endParaRPr lang="ko-KR" altLang="en-US"/>
        </a:p>
      </dgm:t>
    </dgm:pt>
    <dgm:pt modelId="{E40FC256-D7E3-1F47-914B-4582AEF84832}" type="sibTrans" cxnId="{E35F21D2-14BA-C544-8693-2C9E7FA1DCF9}">
      <dgm:prSet/>
      <dgm:spPr/>
      <dgm:t>
        <a:bodyPr/>
        <a:lstStyle/>
        <a:p>
          <a:pPr latinLnBrk="1"/>
          <a:endParaRPr lang="ko-KR" altLang="en-US"/>
        </a:p>
      </dgm:t>
    </dgm:pt>
    <dgm:pt modelId="{C9B58F27-4201-F148-8311-D842D7ADF8CA}">
      <dgm:prSet phldrT="[텍스트]"/>
      <dgm:spPr/>
      <dgm:t>
        <a:bodyPr/>
        <a:lstStyle/>
        <a:p>
          <a:pPr latinLnBrk="1"/>
          <a:r>
            <a:rPr lang="ko-KR" altLang="en-US" dirty="0" err="1"/>
            <a:t>클라우드서비스</a:t>
          </a:r>
          <a:endParaRPr lang="en-US" altLang="ko-KR" dirty="0"/>
        </a:p>
        <a:p>
          <a:pPr latinLnBrk="1"/>
          <a:r>
            <a:rPr lang="en-US" altLang="ko-KR" dirty="0"/>
            <a:t>H.323/SIP Bridging</a:t>
          </a:r>
        </a:p>
        <a:p>
          <a:pPr latinLnBrk="1"/>
          <a:r>
            <a:rPr lang="en-US" altLang="ko-KR" dirty="0"/>
            <a:t>Gateway</a:t>
          </a:r>
        </a:p>
        <a:p>
          <a:pPr latinLnBrk="1"/>
          <a:r>
            <a:rPr lang="en-US" altLang="ko-KR" dirty="0"/>
            <a:t>Call Managing</a:t>
          </a:r>
        </a:p>
      </dgm:t>
    </dgm:pt>
    <dgm:pt modelId="{E7E63941-16E6-7046-B49A-C759608DF9BC}" type="parTrans" cxnId="{FACCC31D-3487-E84E-8AB9-686502CD2911}">
      <dgm:prSet/>
      <dgm:spPr/>
      <dgm:t>
        <a:bodyPr/>
        <a:lstStyle/>
        <a:p>
          <a:pPr latinLnBrk="1"/>
          <a:endParaRPr lang="ko-KR" altLang="en-US"/>
        </a:p>
      </dgm:t>
    </dgm:pt>
    <dgm:pt modelId="{203A846C-1002-594C-8E8C-957A9FF8FE1E}" type="sibTrans" cxnId="{FACCC31D-3487-E84E-8AB9-686502CD2911}">
      <dgm:prSet/>
      <dgm:spPr/>
      <dgm:t>
        <a:bodyPr/>
        <a:lstStyle/>
        <a:p>
          <a:pPr latinLnBrk="1"/>
          <a:endParaRPr lang="ko-KR" altLang="en-US"/>
        </a:p>
      </dgm:t>
    </dgm:pt>
    <dgm:pt modelId="{79AED121-052B-E249-9E2C-A5E8AC9F7945}">
      <dgm:prSet phldrT="[텍스트]"/>
      <dgm:spPr/>
      <dgm:t>
        <a:bodyPr/>
        <a:lstStyle/>
        <a:p>
          <a:pPr latinLnBrk="1"/>
          <a:r>
            <a:rPr lang="ko-KR" altLang="en-US" dirty="0"/>
            <a:t>상품개발</a:t>
          </a:r>
          <a:endParaRPr lang="en-US" altLang="ko-KR" dirty="0"/>
        </a:p>
        <a:p>
          <a:pPr latinLnBrk="1"/>
          <a:r>
            <a:rPr lang="en-US" altLang="ko-KR" dirty="0"/>
            <a:t>Video Exchange</a:t>
          </a:r>
        </a:p>
        <a:p>
          <a:pPr latinLnBrk="1"/>
          <a:r>
            <a:rPr lang="en-US" altLang="ko-KR" dirty="0"/>
            <a:t>Endpoint</a:t>
          </a:r>
        </a:p>
        <a:p>
          <a:pPr latinLnBrk="1"/>
          <a:r>
            <a:rPr lang="en-US" altLang="ko-KR" dirty="0"/>
            <a:t>App for Mobile</a:t>
          </a:r>
          <a:endParaRPr lang="ko-KR" altLang="en-US" dirty="0"/>
        </a:p>
      </dgm:t>
    </dgm:pt>
    <dgm:pt modelId="{3B6508B8-E217-F44A-AA86-EBABBF2C8033}" type="parTrans" cxnId="{49348F26-F8DC-D443-96A2-8E92DF93492E}">
      <dgm:prSet/>
      <dgm:spPr/>
      <dgm:t>
        <a:bodyPr/>
        <a:lstStyle/>
        <a:p>
          <a:pPr latinLnBrk="1"/>
          <a:endParaRPr lang="ko-KR" altLang="en-US"/>
        </a:p>
      </dgm:t>
    </dgm:pt>
    <dgm:pt modelId="{30F65325-754F-514B-A1F9-54D2BFC55465}" type="sibTrans" cxnId="{49348F26-F8DC-D443-96A2-8E92DF93492E}">
      <dgm:prSet/>
      <dgm:spPr/>
      <dgm:t>
        <a:bodyPr/>
        <a:lstStyle/>
        <a:p>
          <a:pPr latinLnBrk="1"/>
          <a:endParaRPr lang="ko-KR" altLang="en-US"/>
        </a:p>
      </dgm:t>
    </dgm:pt>
    <dgm:pt modelId="{F14AE463-9B5D-E440-B270-18F97A39A7F3}" type="pres">
      <dgm:prSet presAssocID="{535EF7C6-C4B1-A249-90B2-88032336647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0D1DDB8-B57C-7845-A1C0-894FAC38A892}" type="pres">
      <dgm:prSet presAssocID="{535EF7C6-C4B1-A249-90B2-88032336647D}" presName="matrix" presStyleCnt="0"/>
      <dgm:spPr/>
    </dgm:pt>
    <dgm:pt modelId="{CAD895E5-C2A3-8445-979A-D1569942A43B}" type="pres">
      <dgm:prSet presAssocID="{535EF7C6-C4B1-A249-90B2-88032336647D}" presName="tile1" presStyleLbl="node1" presStyleIdx="0" presStyleCnt="4"/>
      <dgm:spPr/>
    </dgm:pt>
    <dgm:pt modelId="{972FC1BD-016A-D54A-ABD1-C29F0E96E1E9}" type="pres">
      <dgm:prSet presAssocID="{535EF7C6-C4B1-A249-90B2-88032336647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CF982CD-B187-EA43-9216-68F57CD375DC}" type="pres">
      <dgm:prSet presAssocID="{535EF7C6-C4B1-A249-90B2-88032336647D}" presName="tile2" presStyleLbl="node1" presStyleIdx="1" presStyleCnt="4"/>
      <dgm:spPr/>
    </dgm:pt>
    <dgm:pt modelId="{C0CBAF81-4B9D-3940-953C-B9ACCFFB0307}" type="pres">
      <dgm:prSet presAssocID="{535EF7C6-C4B1-A249-90B2-88032336647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BB4A622-9129-C04B-9068-FCF6ABF42143}" type="pres">
      <dgm:prSet presAssocID="{535EF7C6-C4B1-A249-90B2-88032336647D}" presName="tile3" presStyleLbl="node1" presStyleIdx="2" presStyleCnt="4" custLinFactNeighborX="-24247" custLinFactNeighborY="17015"/>
      <dgm:spPr/>
    </dgm:pt>
    <dgm:pt modelId="{E73F14CF-14E2-E841-B8EB-064E92E4D7AF}" type="pres">
      <dgm:prSet presAssocID="{535EF7C6-C4B1-A249-90B2-88032336647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7F6E191-B930-B747-8783-6181DC086FF2}" type="pres">
      <dgm:prSet presAssocID="{535EF7C6-C4B1-A249-90B2-88032336647D}" presName="tile4" presStyleLbl="node1" presStyleIdx="3" presStyleCnt="4"/>
      <dgm:spPr/>
    </dgm:pt>
    <dgm:pt modelId="{8B10BE0E-DAB4-4E49-9369-4235E70AB5DC}" type="pres">
      <dgm:prSet presAssocID="{535EF7C6-C4B1-A249-90B2-88032336647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5363BB1-7A28-EB40-A84F-0989D7E9D6B1}" type="pres">
      <dgm:prSet presAssocID="{535EF7C6-C4B1-A249-90B2-88032336647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B76C300-B012-E548-9488-616FA9E5BC8E}" type="presOf" srcId="{D8E35B99-288A-8941-9539-D1452857E9CA}" destId="{CAD895E5-C2A3-8445-979A-D1569942A43B}" srcOrd="0" destOrd="0" presId="urn:microsoft.com/office/officeart/2005/8/layout/matrix1"/>
    <dgm:cxn modelId="{409C7D14-E04F-9046-8CFE-949E63DA8D36}" srcId="{535EF7C6-C4B1-A249-90B2-88032336647D}" destId="{1ED3CE67-92B2-8A4D-9A1E-D91F4C4106C2}" srcOrd="0" destOrd="0" parTransId="{15C73B8B-D8B7-FF49-9F90-74DD0B8D4EE6}" sibTransId="{E092BB15-9A50-BD40-B122-7C029F476595}"/>
    <dgm:cxn modelId="{FACCC31D-3487-E84E-8AB9-686502CD2911}" srcId="{1ED3CE67-92B2-8A4D-9A1E-D91F4C4106C2}" destId="{C9B58F27-4201-F148-8311-D842D7ADF8CA}" srcOrd="2" destOrd="0" parTransId="{E7E63941-16E6-7046-B49A-C759608DF9BC}" sibTransId="{203A846C-1002-594C-8E8C-957A9FF8FE1E}"/>
    <dgm:cxn modelId="{4BC0CF1E-E6F9-534D-B3B8-F0DDB3025595}" type="presOf" srcId="{D8E35B99-288A-8941-9539-D1452857E9CA}" destId="{972FC1BD-016A-D54A-ABD1-C29F0E96E1E9}" srcOrd="1" destOrd="0" presId="urn:microsoft.com/office/officeart/2005/8/layout/matrix1"/>
    <dgm:cxn modelId="{49348F26-F8DC-D443-96A2-8E92DF93492E}" srcId="{1ED3CE67-92B2-8A4D-9A1E-D91F4C4106C2}" destId="{79AED121-052B-E249-9E2C-A5E8AC9F7945}" srcOrd="3" destOrd="0" parTransId="{3B6508B8-E217-F44A-AA86-EBABBF2C8033}" sibTransId="{30F65325-754F-514B-A1F9-54D2BFC55465}"/>
    <dgm:cxn modelId="{D65F4141-7F26-A840-81C9-B8BE01E99C16}" type="presOf" srcId="{1ED3CE67-92B2-8A4D-9A1E-D91F4C4106C2}" destId="{65363BB1-7A28-EB40-A84F-0989D7E9D6B1}" srcOrd="0" destOrd="0" presId="urn:microsoft.com/office/officeart/2005/8/layout/matrix1"/>
    <dgm:cxn modelId="{1C6ECC68-6E27-214F-BBBA-37B99B48A364}" type="presOf" srcId="{C9B58F27-4201-F148-8311-D842D7ADF8CA}" destId="{8BB4A622-9129-C04B-9068-FCF6ABF42143}" srcOrd="0" destOrd="0" presId="urn:microsoft.com/office/officeart/2005/8/layout/matrix1"/>
    <dgm:cxn modelId="{C7D95DB9-8713-5546-A8AB-FC2B877EA8F2}" srcId="{1ED3CE67-92B2-8A4D-9A1E-D91F4C4106C2}" destId="{D8E35B99-288A-8941-9539-D1452857E9CA}" srcOrd="0" destOrd="0" parTransId="{A388F4B0-D33A-994F-95E0-92027415CB49}" sibTransId="{416EC759-9C38-4A48-AAA1-9491D2E67141}"/>
    <dgm:cxn modelId="{D59D03BD-FEBE-DA4C-8FAC-18698D6D28F0}" type="presOf" srcId="{0DB01889-73A6-1845-9DEF-181D181CFF30}" destId="{C0CBAF81-4B9D-3940-953C-B9ACCFFB0307}" srcOrd="1" destOrd="0" presId="urn:microsoft.com/office/officeart/2005/8/layout/matrix1"/>
    <dgm:cxn modelId="{D5E77CC4-FC86-774E-9BEE-6F67F051B7A0}" type="presOf" srcId="{535EF7C6-C4B1-A249-90B2-88032336647D}" destId="{F14AE463-9B5D-E440-B270-18F97A39A7F3}" srcOrd="0" destOrd="0" presId="urn:microsoft.com/office/officeart/2005/8/layout/matrix1"/>
    <dgm:cxn modelId="{C200D1C5-77F1-7040-878E-D0AFE760FDC4}" type="presOf" srcId="{C9B58F27-4201-F148-8311-D842D7ADF8CA}" destId="{E73F14CF-14E2-E841-B8EB-064E92E4D7AF}" srcOrd="1" destOrd="0" presId="urn:microsoft.com/office/officeart/2005/8/layout/matrix1"/>
    <dgm:cxn modelId="{E35F21D2-14BA-C544-8693-2C9E7FA1DCF9}" srcId="{1ED3CE67-92B2-8A4D-9A1E-D91F4C4106C2}" destId="{0DB01889-73A6-1845-9DEF-181D181CFF30}" srcOrd="1" destOrd="0" parTransId="{9EE8FC4C-9E08-4E40-966D-58C1FBAB133B}" sibTransId="{E40FC256-D7E3-1F47-914B-4582AEF84832}"/>
    <dgm:cxn modelId="{E76E6BF5-6411-094B-9B19-19F49B62EF54}" type="presOf" srcId="{0DB01889-73A6-1845-9DEF-181D181CFF30}" destId="{ACF982CD-B187-EA43-9216-68F57CD375DC}" srcOrd="0" destOrd="0" presId="urn:microsoft.com/office/officeart/2005/8/layout/matrix1"/>
    <dgm:cxn modelId="{A0A4A6FC-E737-8445-8F01-293F1FD24C73}" type="presOf" srcId="{79AED121-052B-E249-9E2C-A5E8AC9F7945}" destId="{8B10BE0E-DAB4-4E49-9369-4235E70AB5DC}" srcOrd="1" destOrd="0" presId="urn:microsoft.com/office/officeart/2005/8/layout/matrix1"/>
    <dgm:cxn modelId="{163EC4FC-FD67-EA43-955E-A19B605021BF}" type="presOf" srcId="{79AED121-052B-E249-9E2C-A5E8AC9F7945}" destId="{D7F6E191-B930-B747-8783-6181DC086FF2}" srcOrd="0" destOrd="0" presId="urn:microsoft.com/office/officeart/2005/8/layout/matrix1"/>
    <dgm:cxn modelId="{C34AE39D-8A35-E142-9CC9-EFF54A22C3B4}" type="presParOf" srcId="{F14AE463-9B5D-E440-B270-18F97A39A7F3}" destId="{50D1DDB8-B57C-7845-A1C0-894FAC38A892}" srcOrd="0" destOrd="0" presId="urn:microsoft.com/office/officeart/2005/8/layout/matrix1"/>
    <dgm:cxn modelId="{0E4981F0-A943-E844-A4BB-D3A1C86C7A74}" type="presParOf" srcId="{50D1DDB8-B57C-7845-A1C0-894FAC38A892}" destId="{CAD895E5-C2A3-8445-979A-D1569942A43B}" srcOrd="0" destOrd="0" presId="urn:microsoft.com/office/officeart/2005/8/layout/matrix1"/>
    <dgm:cxn modelId="{F61C8974-9DB5-2B48-A725-B33F847354FB}" type="presParOf" srcId="{50D1DDB8-B57C-7845-A1C0-894FAC38A892}" destId="{972FC1BD-016A-D54A-ABD1-C29F0E96E1E9}" srcOrd="1" destOrd="0" presId="urn:microsoft.com/office/officeart/2005/8/layout/matrix1"/>
    <dgm:cxn modelId="{198C4C03-2E47-B747-B07E-B30CAA66BBC7}" type="presParOf" srcId="{50D1DDB8-B57C-7845-A1C0-894FAC38A892}" destId="{ACF982CD-B187-EA43-9216-68F57CD375DC}" srcOrd="2" destOrd="0" presId="urn:microsoft.com/office/officeart/2005/8/layout/matrix1"/>
    <dgm:cxn modelId="{E374196B-ECBE-E84E-8606-1C752613248A}" type="presParOf" srcId="{50D1DDB8-B57C-7845-A1C0-894FAC38A892}" destId="{C0CBAF81-4B9D-3940-953C-B9ACCFFB0307}" srcOrd="3" destOrd="0" presId="urn:microsoft.com/office/officeart/2005/8/layout/matrix1"/>
    <dgm:cxn modelId="{7FF47F6D-AFF6-0F43-B5F5-A5CEE723130B}" type="presParOf" srcId="{50D1DDB8-B57C-7845-A1C0-894FAC38A892}" destId="{8BB4A622-9129-C04B-9068-FCF6ABF42143}" srcOrd="4" destOrd="0" presId="urn:microsoft.com/office/officeart/2005/8/layout/matrix1"/>
    <dgm:cxn modelId="{F904E124-93DF-C641-BE3C-CC64AB7BB04A}" type="presParOf" srcId="{50D1DDB8-B57C-7845-A1C0-894FAC38A892}" destId="{E73F14CF-14E2-E841-B8EB-064E92E4D7AF}" srcOrd="5" destOrd="0" presId="urn:microsoft.com/office/officeart/2005/8/layout/matrix1"/>
    <dgm:cxn modelId="{ACC7737B-C4AD-3448-9809-01E023EE10DE}" type="presParOf" srcId="{50D1DDB8-B57C-7845-A1C0-894FAC38A892}" destId="{D7F6E191-B930-B747-8783-6181DC086FF2}" srcOrd="6" destOrd="0" presId="urn:microsoft.com/office/officeart/2005/8/layout/matrix1"/>
    <dgm:cxn modelId="{EC182FCC-CF0C-0448-B62B-E13827EE4DD4}" type="presParOf" srcId="{50D1DDB8-B57C-7845-A1C0-894FAC38A892}" destId="{8B10BE0E-DAB4-4E49-9369-4235E70AB5DC}" srcOrd="7" destOrd="0" presId="urn:microsoft.com/office/officeart/2005/8/layout/matrix1"/>
    <dgm:cxn modelId="{4937DA21-365A-ED4E-91A0-618748C87130}" type="presParOf" srcId="{F14AE463-9B5D-E440-B270-18F97A39A7F3}" destId="{65363BB1-7A28-EB40-A84F-0989D7E9D6B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895E5-C2A3-8445-979A-D1569942A43B}">
      <dsp:nvSpPr>
        <dsp:cNvPr id="0" name=""/>
        <dsp:cNvSpPr/>
      </dsp:nvSpPr>
      <dsp:spPr>
        <a:xfrm rot="16200000">
          <a:off x="-30162" y="30162"/>
          <a:ext cx="2063749" cy="200342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 err="1"/>
            <a:t>화상제품</a:t>
          </a:r>
          <a:endParaRPr lang="en-US" altLang="ko-KR" sz="1400" kern="1200" dirty="0"/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HP Poly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Cisco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 err="1"/>
            <a:t>LifeSize</a:t>
          </a:r>
          <a:endParaRPr lang="ko-KR" altLang="en-US" sz="1400" kern="1200" dirty="0"/>
        </a:p>
      </dsp:txBody>
      <dsp:txXfrm rot="5400000">
        <a:off x="0" y="0"/>
        <a:ext cx="2003425" cy="1547812"/>
      </dsp:txXfrm>
    </dsp:sp>
    <dsp:sp modelId="{ACF982CD-B187-EA43-9216-68F57CD375DC}">
      <dsp:nvSpPr>
        <dsp:cNvPr id="0" name=""/>
        <dsp:cNvSpPr/>
      </dsp:nvSpPr>
      <dsp:spPr>
        <a:xfrm>
          <a:off x="2003425" y="0"/>
          <a:ext cx="2003425" cy="2063749"/>
        </a:xfrm>
        <a:prstGeom prst="round1Rect">
          <a:avLst/>
        </a:prstGeom>
        <a:solidFill>
          <a:schemeClr val="accent4">
            <a:hueOff val="-2010380"/>
            <a:satOff val="14035"/>
            <a:lumOff val="150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 err="1"/>
            <a:t>음성제품</a:t>
          </a:r>
          <a:endParaRPr lang="en-US" altLang="ko-KR" sz="1400" kern="1200" dirty="0"/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HP Poly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-Polycom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-Plantronics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400" kern="1200" dirty="0"/>
        </a:p>
      </dsp:txBody>
      <dsp:txXfrm>
        <a:off x="2003425" y="0"/>
        <a:ext cx="2003425" cy="1547812"/>
      </dsp:txXfrm>
    </dsp:sp>
    <dsp:sp modelId="{8BB4A622-9129-C04B-9068-FCF6ABF42143}">
      <dsp:nvSpPr>
        <dsp:cNvPr id="0" name=""/>
        <dsp:cNvSpPr/>
      </dsp:nvSpPr>
      <dsp:spPr>
        <a:xfrm rot="10800000">
          <a:off x="0" y="2063749"/>
          <a:ext cx="2003425" cy="2063749"/>
        </a:xfrm>
        <a:prstGeom prst="round1Rect">
          <a:avLst/>
        </a:prstGeom>
        <a:solidFill>
          <a:schemeClr val="accent4">
            <a:hueOff val="-4020761"/>
            <a:satOff val="28070"/>
            <a:lumOff val="30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 err="1"/>
            <a:t>클라우드서비스</a:t>
          </a:r>
          <a:endParaRPr lang="en-US" altLang="ko-KR" sz="1400" kern="1200" dirty="0"/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H.323/SIP Bridging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Gateway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Call Managing</a:t>
          </a:r>
        </a:p>
      </dsp:txBody>
      <dsp:txXfrm rot="10800000">
        <a:off x="0" y="2579686"/>
        <a:ext cx="2003425" cy="1547812"/>
      </dsp:txXfrm>
    </dsp:sp>
    <dsp:sp modelId="{D7F6E191-B930-B747-8783-6181DC086FF2}">
      <dsp:nvSpPr>
        <dsp:cNvPr id="0" name=""/>
        <dsp:cNvSpPr/>
      </dsp:nvSpPr>
      <dsp:spPr>
        <a:xfrm rot="5400000">
          <a:off x="1973262" y="2093911"/>
          <a:ext cx="2063749" cy="2003425"/>
        </a:xfrm>
        <a:prstGeom prst="round1Rect">
          <a:avLst/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상품개발</a:t>
          </a:r>
          <a:endParaRPr lang="en-US" altLang="ko-KR" sz="1400" kern="1200" dirty="0"/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Video Exchange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Endpoint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App for Mobile</a:t>
          </a:r>
          <a:endParaRPr lang="ko-KR" altLang="en-US" sz="1400" kern="1200" dirty="0"/>
        </a:p>
      </dsp:txBody>
      <dsp:txXfrm rot="-5400000">
        <a:off x="2003425" y="2579686"/>
        <a:ext cx="2003425" cy="1547812"/>
      </dsp:txXfrm>
    </dsp:sp>
    <dsp:sp modelId="{65363BB1-7A28-EB40-A84F-0989D7E9D6B1}">
      <dsp:nvSpPr>
        <dsp:cNvPr id="0" name=""/>
        <dsp:cNvSpPr/>
      </dsp:nvSpPr>
      <dsp:spPr>
        <a:xfrm>
          <a:off x="1402397" y="1547812"/>
          <a:ext cx="1202055" cy="1031874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TRYS OTN</a:t>
          </a:r>
          <a:endParaRPr lang="ko-KR" altLang="en-US" sz="1400" kern="1200" dirty="0"/>
        </a:p>
      </dsp:txBody>
      <dsp:txXfrm>
        <a:off x="1452769" y="1598184"/>
        <a:ext cx="1101311" cy="931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AD003-46D2-8442-AE73-5870F7D4DBE6}" type="datetimeFigureOut">
              <a:rPr kumimoji="1" lang="ko-Kore-KR" altLang="en-US" smtClean="0"/>
              <a:t>11/12/25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B5186-AF39-B84B-A6B4-425E0089BB02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762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B5186-AF39-B84B-A6B4-425E0089BB02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7115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58B00-C161-627D-B51C-EC85AB2D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538B77E-0962-2CD8-16C2-948FF290B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409501A-2ADA-0400-DA66-8E5FC2495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4FD0CC-AC1A-F4A0-2A31-BB1279824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B5186-AF39-B84B-A6B4-425E0089BB02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4020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B5186-AF39-B84B-A6B4-425E0089BB02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7013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651000" y="2371725"/>
            <a:ext cx="8661400" cy="800100"/>
          </a:xfrm>
        </p:spPr>
        <p:txBody>
          <a:bodyPr anchor="ctr" anchorCtr="0">
            <a:normAutofit/>
          </a:bodyPr>
          <a:lstStyle>
            <a:lvl1pPr algn="ctr" latinLnBrk="1">
              <a:defRPr lang="ko-KR" sz="4400" b="0">
                <a:solidFill>
                  <a:schemeClr val="bg1"/>
                </a:solidFill>
                <a:effectLst/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689100" y="1809750"/>
            <a:ext cx="8636000" cy="533400"/>
          </a:xfrm>
        </p:spPr>
        <p:txBody>
          <a:bodyPr>
            <a:normAutofit/>
          </a:bodyPr>
          <a:lstStyle>
            <a:lvl1pPr marL="0" indent="0" algn="l" latinLnBrk="1">
              <a:buNone/>
              <a:defRPr lang="ko-KR" sz="1800">
                <a:solidFill>
                  <a:schemeClr val="bg1">
                    <a:lumMod val="50000"/>
                    <a:lumOff val="50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/>
              <a:t>클릭하여 마스터 부제목 스타일 편집</a:t>
            </a:r>
            <a:endParaRPr lang="ko-KR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4406901" y="4272916"/>
            <a:ext cx="3048000" cy="365760"/>
          </a:xfrm>
        </p:spPr>
        <p:txBody>
          <a:bodyPr/>
          <a:lstStyle>
            <a:lvl1pPr latinLnBrk="1">
              <a:defRPr lang="ko-KR" sz="1400" b="0" i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endParaRPr kumimoji="1" lang="ko-Kore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679890" y="5467351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㈜트라이스온더넷</a:t>
            </a:r>
            <a:endParaRPr lang="ko-KR" altLang="en-US" sz="1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logo_trys_201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390" y="5449422"/>
            <a:ext cx="952500" cy="33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9890" y="5467351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㈜</a:t>
            </a:r>
            <a:r>
              <a:rPr lang="ko-KR" altLang="en-US" sz="1400" dirty="0" err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트라이스온더넷</a:t>
            </a:r>
            <a:endParaRPr lang="ko-KR" altLang="en-US" sz="1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9818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dirty="0"/>
          </a:p>
        </p:txBody>
      </p:sp>
      <p:sp>
        <p:nvSpPr>
          <p:cNvPr id="7" name="Straight Connector 28"/>
          <p:cNvSpPr>
            <a:spLocks noChangeShapeType="1"/>
          </p:cNvSpPr>
          <p:nvPr/>
        </p:nvSpPr>
        <p:spPr bwMode="auto">
          <a:xfrm>
            <a:off x="609600" y="1052736"/>
            <a:ext cx="10972800" cy="0"/>
          </a:xfrm>
          <a:prstGeom prst="line">
            <a:avLst/>
          </a:prstGeom>
          <a:noFill/>
          <a:ln w="9525" cap="flat" cmpd="sng" algn="ctr">
            <a:solidFill>
              <a:srgbClr val="FF5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ko-KR" altLang="en-US" sz="1800"/>
          </a:p>
        </p:txBody>
      </p:sp>
      <p:sp>
        <p:nvSpPr>
          <p:cNvPr id="9" name="Straight Connector 28"/>
          <p:cNvSpPr>
            <a:spLocks noChangeShapeType="1"/>
          </p:cNvSpPr>
          <p:nvPr/>
        </p:nvSpPr>
        <p:spPr bwMode="auto">
          <a:xfrm>
            <a:off x="609600" y="1052736"/>
            <a:ext cx="10972800" cy="0"/>
          </a:xfrm>
          <a:prstGeom prst="line">
            <a:avLst/>
          </a:prstGeom>
          <a:noFill/>
          <a:ln w="9525" cap="flat" cmpd="sng" algn="ctr">
            <a:solidFill>
              <a:srgbClr val="FF5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ko-KR" altLang="en-US" sz="1800"/>
          </a:p>
        </p:txBody>
      </p:sp>
      <p:sp>
        <p:nvSpPr>
          <p:cNvPr id="11" name="슬라이드 번호 개체 틀 6">
            <a:extLst>
              <a:ext uri="{FF2B5EF4-FFF2-40B4-BE49-F238E27FC236}">
                <a16:creationId xmlns:a16="http://schemas.microsoft.com/office/drawing/2014/main" id="{4B40D935-D854-DF4F-AD64-3E22EF101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6320" y="6389530"/>
            <a:ext cx="2641600" cy="365760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0C5E2-E90F-F040-8408-30995DE649AF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1206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19150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 dirty="0"/>
              <a:t>마스터 제목 스타일 편집</a:t>
            </a:r>
            <a:endParaRPr lang="ko-KR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8" name="슬라이드 번호 개체 틀 6">
            <a:extLst>
              <a:ext uri="{FF2B5EF4-FFF2-40B4-BE49-F238E27FC236}">
                <a16:creationId xmlns:a16="http://schemas.microsoft.com/office/drawing/2014/main" id="{858AD2E4-C88B-3247-A72B-0E244853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6320" y="6389530"/>
            <a:ext cx="2641600" cy="365760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0C5E2-E90F-F040-8408-30995DE649AF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7338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 latinLnBrk="1">
              <a:defRPr lang="ko-KR" b="0"/>
            </a:lvl1pPr>
          </a:lstStyle>
          <a:p>
            <a:r>
              <a:rPr lang="ko-KR" altLang="en-US" dirty="0"/>
              <a:t>마스터 제목 스타일 편집</a:t>
            </a:r>
            <a:endParaRPr 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475192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 latinLnBrk="1">
              <a:buNone/>
              <a:defRPr lang="ko-KR" sz="2000" b="1">
                <a:solidFill>
                  <a:schemeClr val="accent2"/>
                </a:solidFill>
              </a:defRPr>
            </a:lvl1pPr>
            <a:lvl2pPr>
              <a:buNone/>
              <a:defRPr lang="ko-KR" sz="2000" b="1"/>
            </a:lvl2pPr>
            <a:lvl3pPr>
              <a:buNone/>
              <a:defRPr lang="ko-KR" sz="1800" b="1"/>
            </a:lvl3pPr>
            <a:lvl4pPr>
              <a:buNone/>
              <a:defRPr lang="ko-KR" sz="1600" b="1"/>
            </a:lvl4pPr>
            <a:lvl5pPr>
              <a:buNone/>
              <a:defRPr lang="ko-KR" sz="1600" b="1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475192"/>
          </a:xfrm>
          <a:noFill/>
          <a:ln>
            <a:noFill/>
          </a:ln>
        </p:spPr>
        <p:txBody>
          <a:bodyPr lIns="91440" anchor="b" anchorCtr="0">
            <a:normAutofit/>
          </a:bodyPr>
          <a:lstStyle>
            <a:lvl1pPr marL="0" indent="0" latinLnBrk="1">
              <a:buNone/>
              <a:defRPr lang="ko-KR" sz="2000" b="1">
                <a:solidFill>
                  <a:schemeClr val="accent2"/>
                </a:solidFill>
              </a:defRPr>
            </a:lvl1pPr>
            <a:lvl2pPr>
              <a:buNone/>
              <a:defRPr lang="ko-KR" sz="2000" b="1"/>
            </a:lvl2pPr>
            <a:lvl3pPr>
              <a:buNone/>
              <a:defRPr lang="ko-KR" sz="1800" b="1"/>
            </a:lvl3pPr>
            <a:lvl4pPr>
              <a:buNone/>
              <a:defRPr lang="ko-KR" sz="1600" b="1"/>
            </a:lvl4pPr>
            <a:lvl5pPr>
              <a:buNone/>
              <a:defRPr lang="ko-KR" sz="1600" b="1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1770592"/>
            <a:ext cx="5384800" cy="44016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 dirty="0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6197600" y="1770592"/>
            <a:ext cx="5384800" cy="44016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R"/>
          </a:p>
        </p:txBody>
      </p:sp>
      <p:sp>
        <p:nvSpPr>
          <p:cNvPr id="10" name="슬라이드 번호 개체 틀 6">
            <a:extLst>
              <a:ext uri="{FF2B5EF4-FFF2-40B4-BE49-F238E27FC236}">
                <a16:creationId xmlns:a16="http://schemas.microsoft.com/office/drawing/2014/main" id="{D5876F0F-3BC4-C544-B66F-513995EA68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76320" y="6389530"/>
            <a:ext cx="2641600" cy="365760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0C5E2-E90F-F040-8408-30995DE649AF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7695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00100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/>
              <a:t>마스터 제목 스타일 편집</a:t>
            </a:r>
            <a:endParaRPr lang="ko-KR" dirty="0"/>
          </a:p>
        </p:txBody>
      </p:sp>
      <p:sp>
        <p:nvSpPr>
          <p:cNvPr id="6" name="슬라이드 번호 개체 틀 6">
            <a:extLst>
              <a:ext uri="{FF2B5EF4-FFF2-40B4-BE49-F238E27FC236}">
                <a16:creationId xmlns:a16="http://schemas.microsoft.com/office/drawing/2014/main" id="{00684C5D-D757-4443-83AC-7019A495D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6320" y="6389530"/>
            <a:ext cx="2641600" cy="365760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0C5E2-E90F-F040-8408-30995DE649AF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1755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ko-KR" altLang="en-US" sz="1800"/>
          </a:p>
        </p:txBody>
      </p:sp>
      <p:pic>
        <p:nvPicPr>
          <p:cNvPr id="7" name="그림 6" descr="logo_trys_201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0" y="6443423"/>
            <a:ext cx="952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89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2575513"/>
            <a:ext cx="12191999" cy="401050"/>
          </a:xfrm>
        </p:spPr>
        <p:txBody>
          <a:bodyPr anchor="t"/>
          <a:lstStyle>
            <a:lvl1pPr algn="ctr">
              <a:lnSpc>
                <a:spcPct val="80000"/>
              </a:lnSpc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5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8424A00-6DE2-8345-A687-BBC060B9692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8" y="16042"/>
            <a:ext cx="4297906" cy="685800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368424"/>
            <a:ext cx="10972800" cy="68431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ko-KR" dirty="0"/>
              <a:t>마스터 제목 스타일 편집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dirty="0"/>
              <a:t>마스터 텍스트 스타일을 편집합니다</a:t>
            </a:r>
          </a:p>
          <a:p>
            <a:pPr lvl="1"/>
            <a:r>
              <a:rPr lang="ko-KR" dirty="0"/>
              <a:t>둘째 수준</a:t>
            </a:r>
          </a:p>
          <a:p>
            <a:pPr lvl="2"/>
            <a:r>
              <a:rPr lang="ko-KR" dirty="0"/>
              <a:t>셋째 수준</a:t>
            </a:r>
          </a:p>
          <a:p>
            <a:pPr lvl="3"/>
            <a:r>
              <a:rPr lang="ko-KR" dirty="0"/>
              <a:t>넷째 수준</a:t>
            </a:r>
          </a:p>
          <a:p>
            <a:pPr lvl="4"/>
            <a:r>
              <a:rPr lang="ko-KR" dirty="0"/>
              <a:t>다섯째 수준</a:t>
            </a:r>
          </a:p>
          <a:p>
            <a:pPr lvl="5"/>
            <a:r>
              <a:rPr lang="ko-KR" dirty="0"/>
              <a:t>여섯째 수준</a:t>
            </a:r>
          </a:p>
          <a:p>
            <a:pPr lvl="6"/>
            <a:r>
              <a:rPr lang="ko-KR" dirty="0"/>
              <a:t>일곱째 수준</a:t>
            </a:r>
          </a:p>
          <a:p>
            <a:pPr lvl="7"/>
            <a:r>
              <a:rPr lang="ko-KR" dirty="0"/>
              <a:t>여덟째 수준</a:t>
            </a:r>
          </a:p>
          <a:p>
            <a:pPr lvl="8"/>
            <a:r>
              <a:rPr lang="ko-KR" dirty="0"/>
              <a:t>아홉째 수준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367808" y="6375608"/>
            <a:ext cx="3052064" cy="365760"/>
          </a:xfrm>
          <a:prstGeom prst="rect">
            <a:avLst/>
          </a:prstGeom>
        </p:spPr>
        <p:txBody>
          <a:bodyPr vert="horz"/>
          <a:lstStyle>
            <a:lvl1pPr algn="ctr" latinLnBrk="1">
              <a:defRPr lang="ko-KR" sz="1050">
                <a:solidFill>
                  <a:schemeClr val="tx2"/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052736"/>
            <a:ext cx="10972800" cy="0"/>
          </a:xfrm>
          <a:prstGeom prst="line">
            <a:avLst/>
          </a:prstGeom>
          <a:noFill/>
          <a:ln w="9525" cap="flat" cmpd="sng" algn="ctr">
            <a:solidFill>
              <a:srgbClr val="FF5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ko-KR" altLang="en-US" sz="1800"/>
          </a:p>
        </p:txBody>
      </p:sp>
      <p:pic>
        <p:nvPicPr>
          <p:cNvPr id="8" name="그림 7" descr="logo_trys_2013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63" y="6422112"/>
            <a:ext cx="952500" cy="330200"/>
          </a:xfrm>
          <a:prstGeom prst="rect">
            <a:avLst/>
          </a:prstGeom>
        </p:spPr>
      </p:pic>
      <p:sp>
        <p:nvSpPr>
          <p:cNvPr id="11" name="Straight Connector 27">
            <a:extLst>
              <a:ext uri="{FF2B5EF4-FFF2-40B4-BE49-F238E27FC236}">
                <a16:creationId xmlns:a16="http://schemas.microsoft.com/office/drawing/2014/main" id="{B614D7E8-A94B-DF49-BD4C-273DD0ED20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337133"/>
            <a:ext cx="10972800" cy="0"/>
          </a:xfrm>
          <a:prstGeom prst="line">
            <a:avLst/>
          </a:prstGeom>
          <a:noFill/>
          <a:ln w="9525" cap="flat" cmpd="sng" algn="ctr">
            <a:solidFill>
              <a:srgbClr val="FF5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ko-KR" altLang="en-US" sz="1800"/>
          </a:p>
        </p:txBody>
      </p:sp>
      <p:sp>
        <p:nvSpPr>
          <p:cNvPr id="12" name="슬라이드 번호 개체 틀 6">
            <a:extLst>
              <a:ext uri="{FF2B5EF4-FFF2-40B4-BE49-F238E27FC236}">
                <a16:creationId xmlns:a16="http://schemas.microsoft.com/office/drawing/2014/main" id="{532ACB5E-F4A5-D44B-8508-E242A14C6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6320" y="6389530"/>
            <a:ext cx="2641600" cy="365760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0C5E2-E90F-F040-8408-30995DE649AF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4342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ransition>
    <p:wipe dir="r"/>
  </p:transition>
  <p:hf hdr="0" ftr="0" dt="0"/>
  <p:txStyles>
    <p:titleStyle>
      <a:lvl1pPr algn="l" rtl="0" eaLnBrk="1" latinLnBrk="1" hangingPunct="1">
        <a:spcBef>
          <a:spcPct val="0"/>
        </a:spcBef>
        <a:buNone/>
        <a:defRPr lang="ko-KR" sz="3200" b="1" kern="1200">
          <a:solidFill>
            <a:schemeClr val="tx1">
              <a:lumMod val="65000"/>
              <a:lumOff val="35000"/>
            </a:schemeClr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lang="ko-KR" sz="2000" kern="1200">
          <a:solidFill>
            <a:schemeClr val="tx1"/>
          </a:solidFill>
          <a:latin typeface="나눔바른고딕" pitchFamily="50" charset="-127"/>
          <a:ea typeface="나눔바른고딕" pitchFamily="50" charset="-127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lang="ko-KR" sz="1500" kern="1200">
          <a:solidFill>
            <a:schemeClr val="tx1">
              <a:lumMod val="65000"/>
              <a:lumOff val="35000"/>
            </a:schemeClr>
          </a:solidFill>
          <a:latin typeface="나눔바른고딕" pitchFamily="50" charset="-127"/>
          <a:ea typeface="나눔바른고딕" pitchFamily="50" charset="-127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lang="ko-KR" sz="1200" kern="1200">
          <a:solidFill>
            <a:schemeClr val="tx1">
              <a:lumMod val="65000"/>
              <a:lumOff val="35000"/>
            </a:schemeClr>
          </a:solidFill>
          <a:latin typeface="나눔바른고딕" pitchFamily="50" charset="-127"/>
          <a:ea typeface="나눔바른고딕" pitchFamily="50" charset="-127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lang="ko-KR" sz="1100" kern="1200">
          <a:solidFill>
            <a:schemeClr val="tx1">
              <a:lumMod val="65000"/>
              <a:lumOff val="35000"/>
            </a:schemeClr>
          </a:solidFill>
          <a:latin typeface="나눔바른고딕" pitchFamily="50" charset="-127"/>
          <a:ea typeface="나눔바른고딕" pitchFamily="50" charset="-127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lang="ko-KR" sz="1050" kern="1200">
          <a:solidFill>
            <a:schemeClr val="tx1">
              <a:lumMod val="65000"/>
              <a:lumOff val="35000"/>
            </a:schemeClr>
          </a:solidFill>
          <a:latin typeface="나눔바른고딕" pitchFamily="50" charset="-127"/>
          <a:ea typeface="나눔바른고딕" pitchFamily="50" charset="-127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ko-KR" sz="1050" kern="1200">
          <a:solidFill>
            <a:schemeClr val="tx1">
              <a:lumMod val="65000"/>
              <a:lumOff val="35000"/>
            </a:schemeClr>
          </a:solidFill>
          <a:latin typeface="나눔바른고딕" pitchFamily="50" charset="-127"/>
          <a:ea typeface="나눔바른고딕" pitchFamily="50" charset="-127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ko-KR" sz="1000" kern="1200">
          <a:solidFill>
            <a:schemeClr val="tx1">
              <a:lumMod val="65000"/>
              <a:lumOff val="35000"/>
            </a:schemeClr>
          </a:solidFill>
          <a:latin typeface="나눔바른고딕" pitchFamily="50" charset="-127"/>
          <a:ea typeface="나눔바른고딕" pitchFamily="50" charset="-127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ko-KR" sz="1000" kern="1200">
          <a:solidFill>
            <a:schemeClr val="tx1">
              <a:lumMod val="65000"/>
              <a:lumOff val="35000"/>
            </a:schemeClr>
          </a:solidFill>
          <a:latin typeface="나눔바른고딕" pitchFamily="50" charset="-127"/>
          <a:ea typeface="나눔바른고딕" pitchFamily="50" charset="-127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ko-KR" sz="900" kern="1200">
          <a:solidFill>
            <a:schemeClr val="tx1">
              <a:lumMod val="65000"/>
              <a:lumOff val="35000"/>
            </a:schemeClr>
          </a:solidFill>
          <a:latin typeface="나눔바른고딕" pitchFamily="50" charset="-127"/>
          <a:ea typeface="나눔바른고딕" pitchFamily="50" charset="-127"/>
          <a:cs typeface="+mn-cs"/>
        </a:defRPr>
      </a:lvl9pPr>
    </p:bodyStyle>
    <p:otherStyle>
      <a:lvl1pPr marL="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5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FD5E16-DD0A-5B41-B52A-70BA1A7E0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726" y="2371725"/>
            <a:ext cx="8661400" cy="800100"/>
          </a:xfrm>
        </p:spPr>
        <p:txBody>
          <a:bodyPr/>
          <a:lstStyle/>
          <a:p>
            <a:r>
              <a:rPr kumimoji="1" lang="ko-Kore-KR" altLang="en-US"/>
              <a:t>화</a:t>
            </a:r>
            <a:r>
              <a:rPr kumimoji="1" lang="ko-KR" altLang="en-US"/>
              <a:t>상</a:t>
            </a:r>
            <a:r>
              <a:rPr kumimoji="1" lang="ko-Kore-KR" altLang="en-US"/>
              <a:t>회의장비</a:t>
            </a:r>
            <a:r>
              <a:rPr kumimoji="1" lang="ko-KR" altLang="en-US"/>
              <a:t> </a:t>
            </a:r>
            <a:r>
              <a:rPr kumimoji="1" lang="ko-Kore-KR" altLang="en-US" dirty="0"/>
              <a:t>도입</a:t>
            </a:r>
            <a:r>
              <a:rPr kumimoji="1" lang="ko-KR" altLang="en-US" dirty="0"/>
              <a:t>제안서</a:t>
            </a:r>
            <a:endParaRPr kumimoji="1" lang="ko-Kore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84CEB081-BDEC-0A45-8059-434EAB69E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473" y="3419476"/>
            <a:ext cx="8636000" cy="533400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/>
              <a:t>Poly Studio</a:t>
            </a:r>
            <a:r>
              <a:rPr lang="ko-KR" altLang="en-US" sz="2400" b="1" dirty="0"/>
              <a:t> 시리즈</a:t>
            </a:r>
            <a:endParaRPr lang="ko-Kore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993312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BA287-3F7B-C14D-ACBA-BA0A273A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8424"/>
            <a:ext cx="10972800" cy="684312"/>
          </a:xfrm>
        </p:spPr>
        <p:txBody>
          <a:bodyPr/>
          <a:lstStyle/>
          <a:p>
            <a:r>
              <a:rPr lang="en-US" altLang="ko-Kore-KR" dirty="0"/>
              <a:t>Poly Studio</a:t>
            </a:r>
            <a:r>
              <a:rPr lang="ko-KR" altLang="en-US" dirty="0"/>
              <a:t> </a:t>
            </a:r>
            <a:r>
              <a:rPr lang="en-US" altLang="ko-KR" dirty="0"/>
              <a:t>X52</a:t>
            </a:r>
            <a:endParaRPr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1F55CE-83B3-0B43-BD79-620C649C3B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57699"/>
            <a:ext cx="6925056" cy="2996184"/>
          </a:xfrm>
        </p:spPr>
        <p:txBody>
          <a:bodyPr>
            <a:normAutofit/>
          </a:bodyPr>
          <a:lstStyle/>
          <a:p>
            <a:r>
              <a:rPr lang="ko-KR" altLang="en-US" sz="1200" dirty="0"/>
              <a:t>약 </a:t>
            </a:r>
            <a:r>
              <a:rPr lang="en-US" altLang="ko-KR" sz="1200" dirty="0"/>
              <a:t>12</a:t>
            </a:r>
            <a:r>
              <a:rPr lang="ko-KR" altLang="en-US" sz="1200" dirty="0"/>
              <a:t>인 규모 회의실용 화상회의 시스템</a:t>
            </a:r>
            <a:endParaRPr lang="en-US" altLang="ko-KR" sz="1200" dirty="0"/>
          </a:p>
          <a:p>
            <a:r>
              <a:rPr lang="ko-KR" altLang="en-US" sz="1200" dirty="0"/>
              <a:t>영상</a:t>
            </a:r>
            <a:r>
              <a:rPr lang="en-US" altLang="ko-KR" sz="1200" dirty="0"/>
              <a:t>CODEC</a:t>
            </a:r>
            <a:r>
              <a:rPr lang="ko-KR" altLang="en-US" sz="1200" dirty="0"/>
              <a:t> 내장</a:t>
            </a:r>
            <a:r>
              <a:rPr lang="en-US" altLang="ko-KR" sz="1200" dirty="0"/>
              <a:t>,</a:t>
            </a:r>
            <a:r>
              <a:rPr lang="ko-KR" altLang="en-US" sz="1200" dirty="0"/>
              <a:t> </a:t>
            </a:r>
            <a:r>
              <a:rPr lang="en-US" altLang="ko-KR" sz="1200" dirty="0"/>
              <a:t>PC</a:t>
            </a:r>
            <a:r>
              <a:rPr lang="ko-KR" altLang="en-US" sz="1200" dirty="0"/>
              <a:t>나 노트북 없이도 줌</a:t>
            </a:r>
            <a:r>
              <a:rPr lang="en-US" altLang="ko-KR" sz="1200" dirty="0"/>
              <a:t>,</a:t>
            </a:r>
            <a:r>
              <a:rPr lang="ko-KR" altLang="en-US" sz="1200" dirty="0"/>
              <a:t> 팀즈</a:t>
            </a:r>
            <a:r>
              <a:rPr lang="en-US" altLang="ko-KR" sz="1200" dirty="0"/>
              <a:t>,</a:t>
            </a:r>
            <a:r>
              <a:rPr lang="ko-KR" altLang="en-US" sz="1200" dirty="0"/>
              <a:t> </a:t>
            </a:r>
            <a:r>
              <a:rPr lang="en-US" altLang="ko-KR" sz="1200" dirty="0"/>
              <a:t>H.323, SIP</a:t>
            </a:r>
            <a:r>
              <a:rPr lang="ko-KR" altLang="en-US" sz="1200" dirty="0"/>
              <a:t>로 직접 연결</a:t>
            </a:r>
            <a:endParaRPr lang="en-US" altLang="ko-KR" sz="1200" dirty="0"/>
          </a:p>
          <a:p>
            <a:r>
              <a:rPr lang="ko-KR" altLang="en-US" sz="1200" dirty="0"/>
              <a:t>본체</a:t>
            </a:r>
            <a:r>
              <a:rPr lang="en-US" altLang="ko-KR" sz="1200" dirty="0"/>
              <a:t>,</a:t>
            </a:r>
            <a:r>
              <a:rPr lang="ko-KR" altLang="en-US" sz="1200" dirty="0"/>
              <a:t> </a:t>
            </a:r>
            <a:r>
              <a:rPr lang="en-US" altLang="ko-KR" sz="1200" dirty="0"/>
              <a:t>4K</a:t>
            </a:r>
            <a:r>
              <a:rPr lang="ko-KR" altLang="en-US" sz="1200" dirty="0"/>
              <a:t> 카메라</a:t>
            </a:r>
            <a:r>
              <a:rPr lang="en-US" altLang="ko-KR" sz="1200" dirty="0"/>
              <a:t>,</a:t>
            </a:r>
            <a:r>
              <a:rPr lang="ko-KR" altLang="en-US" sz="1200" dirty="0"/>
              <a:t> 마이크</a:t>
            </a:r>
            <a:r>
              <a:rPr lang="en-US" altLang="ko-KR" sz="1200" dirty="0"/>
              <a:t>,</a:t>
            </a:r>
            <a:r>
              <a:rPr lang="ko-KR" altLang="en-US" sz="1200" dirty="0"/>
              <a:t> 스피커 일체형이며</a:t>
            </a:r>
            <a:r>
              <a:rPr lang="en-US" altLang="ko-KR" sz="1200" dirty="0"/>
              <a:t> </a:t>
            </a:r>
            <a:r>
              <a:rPr lang="ko-KR" altLang="en-US" sz="1200" dirty="0"/>
              <a:t> 인물 및 음성추적 기본 </a:t>
            </a:r>
            <a:endParaRPr lang="en-US" altLang="ko-KR" sz="1200" dirty="0"/>
          </a:p>
          <a:p>
            <a:r>
              <a:rPr lang="en-US" altLang="ko-KR" sz="1200" dirty="0"/>
              <a:t>Zoom,</a:t>
            </a:r>
            <a:r>
              <a:rPr lang="ko-KR" altLang="en-US" sz="1200" dirty="0"/>
              <a:t> </a:t>
            </a:r>
            <a:r>
              <a:rPr lang="en-US" altLang="ko-KR" sz="1200" dirty="0"/>
              <a:t>MS Teams</a:t>
            </a:r>
            <a:r>
              <a:rPr lang="ko-KR" altLang="en-US" sz="1200" dirty="0"/>
              <a:t> 등 </a:t>
            </a:r>
            <a:r>
              <a:rPr lang="en-US" altLang="ko-KR" sz="1200" dirty="0"/>
              <a:t>11</a:t>
            </a:r>
            <a:r>
              <a:rPr lang="ko-KR" altLang="en-US" sz="1200" dirty="0"/>
              <a:t>개의 서비스모드</a:t>
            </a:r>
            <a:endParaRPr lang="en-US" altLang="ko-KR" sz="1200" dirty="0"/>
          </a:p>
          <a:p>
            <a:pPr lvl="1"/>
            <a:r>
              <a:rPr lang="ko-KR" altLang="en-US" sz="1100" dirty="0" err="1"/>
              <a:t>표준기반</a:t>
            </a:r>
            <a:r>
              <a:rPr lang="ko-KR" altLang="en-US" sz="1100" dirty="0"/>
              <a:t> 화상회의 외에 </a:t>
            </a:r>
            <a:r>
              <a:rPr lang="en-US" altLang="ko-KR" sz="1100" dirty="0"/>
              <a:t>Zoom</a:t>
            </a:r>
            <a:r>
              <a:rPr lang="ko-KR" altLang="en-US" sz="1100" dirty="0"/>
              <a:t> 및 </a:t>
            </a:r>
            <a:r>
              <a:rPr lang="en-US" altLang="ko-KR" sz="1100" dirty="0"/>
              <a:t>MS Teams</a:t>
            </a:r>
            <a:r>
              <a:rPr lang="ko-KR" altLang="en-US" sz="1100" dirty="0"/>
              <a:t>에 최적화된 기능 제공</a:t>
            </a:r>
            <a:endParaRPr lang="en-US" altLang="ko-KR" sz="1100" dirty="0"/>
          </a:p>
          <a:p>
            <a:pPr lvl="1"/>
            <a:r>
              <a:rPr lang="en-US" altLang="ko-Kore-KR" sz="1100" dirty="0"/>
              <a:t>Zoom</a:t>
            </a:r>
            <a:r>
              <a:rPr lang="ko-KR" altLang="en-US" sz="1100" dirty="0"/>
              <a:t>의 경우</a:t>
            </a:r>
            <a:r>
              <a:rPr lang="en-US" altLang="ko-KR" sz="1100" dirty="0"/>
              <a:t>,</a:t>
            </a:r>
            <a:r>
              <a:rPr lang="ko-KR" altLang="en-US" sz="1100" dirty="0"/>
              <a:t> </a:t>
            </a:r>
            <a:r>
              <a:rPr lang="en-US" altLang="ko-KR" sz="1100" dirty="0"/>
              <a:t>Zoom Rooms </a:t>
            </a:r>
            <a:r>
              <a:rPr lang="ko-KR" altLang="en-US" sz="1100" dirty="0"/>
              <a:t>라이선스 필요</a:t>
            </a:r>
            <a:endParaRPr lang="en-US" altLang="ko-KR" sz="1100" dirty="0"/>
          </a:p>
          <a:p>
            <a:pPr lvl="1"/>
            <a:r>
              <a:rPr lang="en-US" altLang="ko-KR" sz="1100" dirty="0"/>
              <a:t>Teams</a:t>
            </a:r>
            <a:r>
              <a:rPr lang="ko-KR" altLang="en-US" sz="1100" dirty="0"/>
              <a:t>의 경우</a:t>
            </a:r>
            <a:r>
              <a:rPr lang="en-US" altLang="ko-KR" sz="1100" dirty="0"/>
              <a:t>,</a:t>
            </a:r>
            <a:r>
              <a:rPr lang="ko-KR" altLang="en-US" sz="1100" dirty="0"/>
              <a:t> </a:t>
            </a:r>
            <a:r>
              <a:rPr lang="en-US" altLang="ko-KR" sz="1100" dirty="0"/>
              <a:t>MS Teams Room </a:t>
            </a:r>
            <a:r>
              <a:rPr lang="ko-KR" altLang="en-US" sz="1100" dirty="0"/>
              <a:t>라이선스 필요</a:t>
            </a:r>
            <a:endParaRPr lang="en-US" altLang="ko-KR" sz="1100" dirty="0"/>
          </a:p>
          <a:p>
            <a:r>
              <a:rPr lang="en-US" altLang="ko-KR" sz="1200" dirty="0"/>
              <a:t>BYOD</a:t>
            </a:r>
            <a:r>
              <a:rPr lang="ko-KR" altLang="en-US" sz="1200" dirty="0"/>
              <a:t> 모드 지원 </a:t>
            </a:r>
            <a:r>
              <a:rPr lang="en-US" altLang="ko-KR" sz="1200" dirty="0"/>
              <a:t>–</a:t>
            </a:r>
            <a:r>
              <a:rPr lang="ko-KR" altLang="en-US" sz="1200" dirty="0"/>
              <a:t> </a:t>
            </a:r>
            <a:r>
              <a:rPr lang="en-US" altLang="ko-KR" sz="1200" dirty="0"/>
              <a:t>USB</a:t>
            </a:r>
            <a:r>
              <a:rPr lang="ko-KR" altLang="en-US" sz="1200" dirty="0" err="1"/>
              <a:t>를</a:t>
            </a:r>
            <a:r>
              <a:rPr lang="ko-KR" altLang="en-US" sz="1200" dirty="0"/>
              <a:t> 통하여 노트북이나 </a:t>
            </a:r>
            <a:r>
              <a:rPr lang="en-US" altLang="ko-KR" sz="1200" dirty="0"/>
              <a:t>PC</a:t>
            </a:r>
            <a:r>
              <a:rPr lang="ko-KR" altLang="en-US" sz="1200" dirty="0"/>
              <a:t>에 연결하여 화상회의 가능</a:t>
            </a:r>
            <a:endParaRPr lang="en-US" altLang="ko-KR" sz="1200" dirty="0"/>
          </a:p>
          <a:p>
            <a:pPr lvl="1"/>
            <a:r>
              <a:rPr lang="ko-KR" altLang="en-US" sz="1050" dirty="0"/>
              <a:t>스피커</a:t>
            </a:r>
            <a:r>
              <a:rPr lang="en-US" altLang="ko-KR" sz="1050" dirty="0"/>
              <a:t>,</a:t>
            </a:r>
            <a:r>
              <a:rPr lang="ko-KR" altLang="en-US" sz="1050" dirty="0"/>
              <a:t> 마이크</a:t>
            </a:r>
            <a:r>
              <a:rPr lang="en-US" altLang="ko-KR" sz="1050" dirty="0"/>
              <a:t>,</a:t>
            </a:r>
            <a:r>
              <a:rPr lang="ko-KR" altLang="en-US" sz="1050" dirty="0"/>
              <a:t> 카메라 공유</a:t>
            </a:r>
            <a:endParaRPr lang="en-US" altLang="ko-KR" sz="1050" dirty="0"/>
          </a:p>
          <a:p>
            <a:pPr lvl="1"/>
            <a:endParaRPr lang="ko-Kore-KR" altLang="en-US" sz="11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5D6089B-EAEF-6043-BD26-B7C5AF16F8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363" y="3969271"/>
            <a:ext cx="2979491" cy="207813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59E4B3C-E8E4-334D-9DAA-8F440C9F7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457" y="3969271"/>
            <a:ext cx="3697745" cy="20781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E29CE6-9451-466F-152F-6E089CB5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858419" y="3969271"/>
            <a:ext cx="3863570" cy="20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27F71AA-D267-21E8-3CD8-CE67C4EA08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313" y="1774650"/>
            <a:ext cx="4597459" cy="1260709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E58E88-C904-C762-4C29-51FD5FE60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10</a:t>
            </a:fld>
            <a:endParaRPr kumimoji="1" lang="ko-Kore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C550D-3392-EB7B-DDAB-584F59D0817D}"/>
              </a:ext>
            </a:extLst>
          </p:cNvPr>
          <p:cNvSpPr txBox="1"/>
          <p:nvPr/>
        </p:nvSpPr>
        <p:spPr>
          <a:xfrm>
            <a:off x="10515600" y="1219200"/>
            <a:ext cx="70544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VCS</a:t>
            </a:r>
            <a:endParaRPr kumimoji="1" lang="ko-KR" altLang="en-US" sz="1200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480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BA287-3F7B-C14D-ACBA-BA0A273A8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Poly Studio</a:t>
            </a:r>
            <a:r>
              <a:rPr kumimoji="1" lang="ko-KR" altLang="en-US" dirty="0"/>
              <a:t> </a:t>
            </a:r>
            <a:r>
              <a:rPr kumimoji="1" lang="en-US" altLang="ko-KR" dirty="0"/>
              <a:t>X 72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1F55CE-83B3-0B43-BD79-620C649C3B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36742"/>
            <a:ext cx="6577585" cy="2749296"/>
          </a:xfrm>
        </p:spPr>
        <p:txBody>
          <a:bodyPr>
            <a:normAutofit/>
          </a:bodyPr>
          <a:lstStyle/>
          <a:p>
            <a:r>
              <a:rPr lang="ko-KR" altLang="en-US" sz="1200" dirty="0"/>
              <a:t>약 </a:t>
            </a:r>
            <a:r>
              <a:rPr lang="en-US" altLang="ko-KR" sz="1200" dirty="0"/>
              <a:t>18</a:t>
            </a:r>
            <a:r>
              <a:rPr lang="ko-KR" altLang="en-US" sz="1200" dirty="0"/>
              <a:t>인 규모 회의실용 화상회의 시스템</a:t>
            </a:r>
            <a:endParaRPr lang="en-US" altLang="ko-KR" sz="1200" dirty="0"/>
          </a:p>
          <a:p>
            <a:r>
              <a:rPr lang="ko-KR" altLang="en-US" sz="1200" dirty="0"/>
              <a:t>영상</a:t>
            </a:r>
            <a:r>
              <a:rPr lang="en-US" altLang="ko-KR" sz="1200" dirty="0"/>
              <a:t>CODEC</a:t>
            </a:r>
            <a:r>
              <a:rPr lang="ko-KR" altLang="en-US" sz="1200" dirty="0"/>
              <a:t> 내장</a:t>
            </a:r>
            <a:r>
              <a:rPr lang="en-US" altLang="ko-KR" sz="1200" dirty="0"/>
              <a:t>,</a:t>
            </a:r>
            <a:r>
              <a:rPr lang="ko-KR" altLang="en-US" sz="1200" dirty="0"/>
              <a:t> </a:t>
            </a:r>
            <a:r>
              <a:rPr lang="en-US" altLang="ko-KR" sz="1200" dirty="0"/>
              <a:t>PC</a:t>
            </a:r>
            <a:r>
              <a:rPr lang="ko-KR" altLang="en-US" sz="1200" dirty="0"/>
              <a:t>나 노트북 없이도 줌</a:t>
            </a:r>
            <a:r>
              <a:rPr lang="en-US" altLang="ko-KR" sz="1200" dirty="0"/>
              <a:t>,</a:t>
            </a:r>
            <a:r>
              <a:rPr lang="ko-KR" altLang="en-US" sz="1200" dirty="0"/>
              <a:t> 팀즈</a:t>
            </a:r>
            <a:r>
              <a:rPr lang="en-US" altLang="ko-KR" sz="1200" dirty="0"/>
              <a:t>,</a:t>
            </a:r>
            <a:r>
              <a:rPr lang="ko-KR" altLang="en-US" sz="1200" dirty="0"/>
              <a:t> </a:t>
            </a:r>
            <a:r>
              <a:rPr lang="en-US" altLang="ko-KR" sz="1200" dirty="0"/>
              <a:t>H.323, SIP</a:t>
            </a:r>
            <a:r>
              <a:rPr lang="ko-KR" altLang="en-US" sz="1200" dirty="0"/>
              <a:t>로 직접 연결</a:t>
            </a:r>
            <a:endParaRPr lang="en-US" altLang="ko-KR" sz="1200" dirty="0"/>
          </a:p>
          <a:p>
            <a:r>
              <a:rPr lang="ko-KR" altLang="en-US" sz="1200" dirty="0"/>
              <a:t>본체</a:t>
            </a:r>
            <a:r>
              <a:rPr lang="en-US" altLang="ko-KR" sz="1200" dirty="0"/>
              <a:t>,</a:t>
            </a:r>
            <a:r>
              <a:rPr lang="ko-KR" altLang="en-US" sz="1200" dirty="0"/>
              <a:t> </a:t>
            </a:r>
            <a:r>
              <a:rPr lang="en-US" altLang="ko-KR" sz="1200" dirty="0"/>
              <a:t>4K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듀얼렌즈</a:t>
            </a:r>
            <a:r>
              <a:rPr lang="en-US" altLang="ko-KR" sz="1200" dirty="0"/>
              <a:t>,</a:t>
            </a:r>
            <a:r>
              <a:rPr lang="ko-KR" altLang="en-US" sz="1200" dirty="0"/>
              <a:t> 마이크</a:t>
            </a:r>
            <a:r>
              <a:rPr lang="en-US" altLang="ko-KR" sz="1200" dirty="0"/>
              <a:t>,</a:t>
            </a:r>
            <a:r>
              <a:rPr lang="ko-KR" altLang="en-US" sz="1200" dirty="0"/>
              <a:t> 스피커 일체형이며</a:t>
            </a:r>
            <a:r>
              <a:rPr lang="en-US" altLang="ko-KR" sz="1200" dirty="0"/>
              <a:t> </a:t>
            </a:r>
            <a:r>
              <a:rPr lang="ko-KR" altLang="en-US" sz="1200" dirty="0"/>
              <a:t> 인물 및 음성추적 기본 </a:t>
            </a:r>
            <a:endParaRPr lang="en-US" altLang="ko-KR" sz="1200" dirty="0"/>
          </a:p>
          <a:p>
            <a:r>
              <a:rPr lang="en-US" altLang="ko-KR" sz="1200" dirty="0"/>
              <a:t>Zoom,</a:t>
            </a:r>
            <a:r>
              <a:rPr lang="ko-KR" altLang="en-US" sz="1200" dirty="0"/>
              <a:t> </a:t>
            </a:r>
            <a:r>
              <a:rPr lang="en-US" altLang="ko-KR" sz="1200" dirty="0"/>
              <a:t>MS Teams</a:t>
            </a:r>
            <a:r>
              <a:rPr lang="ko-KR" altLang="en-US" sz="1200" dirty="0"/>
              <a:t> 등 </a:t>
            </a:r>
            <a:r>
              <a:rPr lang="en-US" altLang="ko-KR" sz="1200" dirty="0"/>
              <a:t>11</a:t>
            </a:r>
            <a:r>
              <a:rPr lang="ko-KR" altLang="en-US" sz="1200" dirty="0"/>
              <a:t>개의 서비스모드</a:t>
            </a:r>
            <a:endParaRPr lang="en-US" altLang="ko-KR" sz="1200" dirty="0"/>
          </a:p>
          <a:p>
            <a:pPr lvl="1"/>
            <a:r>
              <a:rPr lang="ko-KR" altLang="en-US" sz="1100" dirty="0"/>
              <a:t>표준기반 화상회의 외에 </a:t>
            </a:r>
            <a:r>
              <a:rPr lang="en-US" altLang="ko-KR" sz="1100" dirty="0"/>
              <a:t>Zoom</a:t>
            </a:r>
            <a:r>
              <a:rPr lang="ko-KR" altLang="en-US" sz="1100" dirty="0"/>
              <a:t> 및 </a:t>
            </a:r>
            <a:r>
              <a:rPr lang="en-US" altLang="ko-KR" sz="1100" dirty="0"/>
              <a:t>MS Teams</a:t>
            </a:r>
            <a:r>
              <a:rPr lang="ko-KR" altLang="en-US" sz="1100" dirty="0"/>
              <a:t>에 최적화된 기능 제공</a:t>
            </a:r>
            <a:endParaRPr lang="en-US" altLang="ko-KR" sz="1100" dirty="0"/>
          </a:p>
          <a:p>
            <a:pPr lvl="1"/>
            <a:r>
              <a:rPr lang="en-US" altLang="ko-Kore-KR" sz="1100" dirty="0"/>
              <a:t>Zoom</a:t>
            </a:r>
            <a:r>
              <a:rPr lang="ko-KR" altLang="en-US" sz="1100" dirty="0"/>
              <a:t>의 경우</a:t>
            </a:r>
            <a:r>
              <a:rPr lang="en-US" altLang="ko-KR" sz="1100" dirty="0"/>
              <a:t>,</a:t>
            </a:r>
            <a:r>
              <a:rPr lang="ko-KR" altLang="en-US" sz="1100" dirty="0"/>
              <a:t> </a:t>
            </a:r>
            <a:r>
              <a:rPr lang="en-US" altLang="ko-KR" sz="1100" dirty="0"/>
              <a:t>Zoom Rooms </a:t>
            </a:r>
            <a:r>
              <a:rPr lang="ko-KR" altLang="en-US" sz="1100" dirty="0"/>
              <a:t>라이선스 필요</a:t>
            </a:r>
            <a:endParaRPr lang="en-US" altLang="ko-KR" sz="1100" dirty="0"/>
          </a:p>
          <a:p>
            <a:pPr lvl="1"/>
            <a:r>
              <a:rPr lang="en-US" altLang="ko-KR" sz="1100" dirty="0"/>
              <a:t>Teams</a:t>
            </a:r>
            <a:r>
              <a:rPr lang="ko-KR" altLang="en-US" sz="1100" dirty="0"/>
              <a:t>의 경우</a:t>
            </a:r>
            <a:r>
              <a:rPr lang="en-US" altLang="ko-KR" sz="1100" dirty="0"/>
              <a:t>,</a:t>
            </a:r>
            <a:r>
              <a:rPr lang="ko-KR" altLang="en-US" sz="1100" dirty="0"/>
              <a:t> </a:t>
            </a:r>
            <a:r>
              <a:rPr lang="en-US" altLang="ko-KR" sz="1100" dirty="0"/>
              <a:t>Teams Room </a:t>
            </a:r>
            <a:r>
              <a:rPr lang="ko-KR" altLang="en-US" sz="1100" dirty="0"/>
              <a:t>라이선스 필요</a:t>
            </a:r>
            <a:endParaRPr lang="en-US" altLang="ko-KR" sz="1100" dirty="0"/>
          </a:p>
          <a:p>
            <a:r>
              <a:rPr lang="en-US" altLang="ko-KR" sz="1200" dirty="0"/>
              <a:t>BYOD</a:t>
            </a:r>
            <a:r>
              <a:rPr lang="ko-KR" altLang="en-US" sz="1200" dirty="0"/>
              <a:t> 모드 지원 </a:t>
            </a:r>
            <a:r>
              <a:rPr lang="en-US" altLang="ko-KR" sz="1200" dirty="0"/>
              <a:t>–</a:t>
            </a:r>
            <a:r>
              <a:rPr lang="ko-KR" altLang="en-US" sz="1200" dirty="0"/>
              <a:t> </a:t>
            </a:r>
            <a:r>
              <a:rPr lang="en-US" altLang="ko-KR" sz="1200" dirty="0"/>
              <a:t>USB</a:t>
            </a:r>
            <a:r>
              <a:rPr lang="ko-KR" altLang="en-US" sz="1200" dirty="0" err="1"/>
              <a:t>를</a:t>
            </a:r>
            <a:r>
              <a:rPr lang="ko-KR" altLang="en-US" sz="1200" dirty="0"/>
              <a:t> 통하여 노트북이나 </a:t>
            </a:r>
            <a:r>
              <a:rPr lang="en-US" altLang="ko-KR" sz="1200" dirty="0"/>
              <a:t>PC</a:t>
            </a:r>
            <a:r>
              <a:rPr lang="ko-KR" altLang="en-US" sz="1200" dirty="0"/>
              <a:t>에 연결하여 화상회의 가능</a:t>
            </a:r>
            <a:endParaRPr lang="en-US" altLang="ko-KR" sz="1200" dirty="0"/>
          </a:p>
          <a:p>
            <a:pPr lvl="1"/>
            <a:r>
              <a:rPr lang="ko-KR" altLang="en-US" sz="1050" dirty="0"/>
              <a:t>스피커</a:t>
            </a:r>
            <a:r>
              <a:rPr lang="en-US" altLang="ko-KR" sz="1050" dirty="0"/>
              <a:t>,</a:t>
            </a:r>
            <a:r>
              <a:rPr lang="ko-KR" altLang="en-US" sz="1050" dirty="0"/>
              <a:t> 마이크</a:t>
            </a:r>
            <a:r>
              <a:rPr lang="en-US" altLang="ko-KR" sz="1050" dirty="0"/>
              <a:t>,</a:t>
            </a:r>
            <a:r>
              <a:rPr lang="ko-KR" altLang="en-US" sz="1050" dirty="0"/>
              <a:t> 카메라 공유</a:t>
            </a:r>
            <a:endParaRPr lang="en-US" altLang="ko-KR" sz="1050" dirty="0"/>
          </a:p>
        </p:txBody>
      </p:sp>
      <p:pic>
        <p:nvPicPr>
          <p:cNvPr id="3074" name="Picture 2" descr="Studio X70 - Large Room Video Conferencing System | Poly, formerly  Plantronics &amp; Polycom">
            <a:extLst>
              <a:ext uri="{FF2B5EF4-FFF2-40B4-BE49-F238E27FC236}">
                <a16:creationId xmlns:a16="http://schemas.microsoft.com/office/drawing/2014/main" id="{FE19D88E-A3F9-381B-A599-37873F77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10" y="1654472"/>
            <a:ext cx="4352033" cy="16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ly: La nueva solución de HP para el trabajo remoto y/o híbrido &lt; HP TECH  TAKES /... - HP.com México">
            <a:extLst>
              <a:ext uri="{FF2B5EF4-FFF2-40B4-BE49-F238E27FC236}">
                <a16:creationId xmlns:a16="http://schemas.microsoft.com/office/drawing/2014/main" id="{3FD5F851-981C-037C-965B-4E9E012EC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638" y="3784317"/>
            <a:ext cx="4877119" cy="247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mazon.com: Poly - Studio X70 Video Bar + TC8 Touch Controller (Plantronics  + Polycom) - Premium 4K Audio &amp; Video Conferencing for Large Conference  Rooms - Camera, Speakers, Mics - Works with">
            <a:extLst>
              <a:ext uri="{FF2B5EF4-FFF2-40B4-BE49-F238E27FC236}">
                <a16:creationId xmlns:a16="http://schemas.microsoft.com/office/drawing/2014/main" id="{0321E17E-60A9-2B4B-E305-76F0ABA7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218" y="4086031"/>
            <a:ext cx="2168597" cy="21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ly Studio X70 - Product Features - YouTube">
            <a:extLst>
              <a:ext uri="{FF2B5EF4-FFF2-40B4-BE49-F238E27FC236}">
                <a16:creationId xmlns:a16="http://schemas.microsoft.com/office/drawing/2014/main" id="{7DB66637-EEF7-AF48-573C-CAA0661BE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0987" y="4086038"/>
            <a:ext cx="3181525" cy="21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F7858D-5E81-31BC-7FC0-589485DB7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11</a:t>
            </a:fld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3642E-AAB8-9895-0761-0CD7DF23F73F}"/>
              </a:ext>
            </a:extLst>
          </p:cNvPr>
          <p:cNvSpPr txBox="1"/>
          <p:nvPr/>
        </p:nvSpPr>
        <p:spPr>
          <a:xfrm>
            <a:off x="10497312" y="1218608"/>
            <a:ext cx="70544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VCS</a:t>
            </a:r>
            <a:endParaRPr kumimoji="1" lang="ko-KR" altLang="en-US" sz="1200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752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5C6B73-0829-0F4E-B5EB-1F85E95C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Poly Studio G62</a:t>
            </a:r>
            <a:r>
              <a:rPr kumimoji="1" lang="ko-KR" altLang="en-US" dirty="0"/>
              <a:t>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패키지형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A78540-B2F1-9FD6-2654-546A9FA8B1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장비개요</a:t>
            </a:r>
            <a:endParaRPr lang="en-US" altLang="ko-KR" sz="16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중회의실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대회의실 및 화상전용회의실을 구축하기 위한 화상회의 주장치</a:t>
            </a:r>
            <a:endParaRPr lang="en-US" altLang="ko-KR" sz="11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CODEC</a:t>
            </a:r>
            <a:r>
              <a:rPr lang="ko-KR" altLang="en-US" sz="11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라고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부르기도 하며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이를 중심으로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</a:p>
          <a:p>
            <a:pPr lvl="1"/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카메라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마이크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스피커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디스플레이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문서공유기기  및 컨트롤러를 연결하고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이더넷으로 통신합니다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</a:p>
          <a:p>
            <a:pPr lvl="1"/>
            <a:endParaRPr lang="en-US" altLang="ko-KR" sz="11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lang="ko-KR" altLang="en-US" sz="16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프로토콜</a:t>
            </a:r>
            <a:endParaRPr lang="en-US" altLang="ko-KR" sz="16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국제표준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H.323, SIP</a:t>
            </a:r>
          </a:p>
          <a:p>
            <a:pPr lvl="1"/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접속서비스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Zoom Rooms, MS Teams Room, Google Meet, Ring Central, 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외 약 </a:t>
            </a:r>
            <a:r>
              <a:rPr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10</a:t>
            </a:r>
            <a:r>
              <a:rPr lang="ko-KR" altLang="en-US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가지</a:t>
            </a:r>
            <a:endParaRPr lang="en-US" altLang="ko-KR" sz="11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endParaRPr lang="en-US" altLang="ko-KR" sz="11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lang="ko-KR" altLang="en-US" sz="1600" dirty="0"/>
              <a:t>영상입력</a:t>
            </a:r>
            <a:endParaRPr lang="en-US" altLang="ko-KR" sz="1600" dirty="0"/>
          </a:p>
          <a:p>
            <a:pPr lvl="1"/>
            <a:r>
              <a:rPr lang="ko-KR" altLang="en-US" sz="1100" dirty="0"/>
              <a:t>카메라</a:t>
            </a:r>
            <a:r>
              <a:rPr lang="en-US" altLang="ko-KR" sz="1100" dirty="0"/>
              <a:t>:</a:t>
            </a:r>
            <a:r>
              <a:rPr lang="ko-KR" altLang="en-US" sz="1100" dirty="0"/>
              <a:t> </a:t>
            </a:r>
            <a:r>
              <a:rPr lang="en-US" altLang="ko-KR" sz="1100" dirty="0"/>
              <a:t>Studio E70, Studio E60, Studio E360</a:t>
            </a:r>
            <a:r>
              <a:rPr lang="ko-KR" altLang="en-US" sz="1100" dirty="0"/>
              <a:t> 및 </a:t>
            </a:r>
            <a:r>
              <a:rPr lang="en-US" altLang="ko-KR" sz="1100" dirty="0"/>
              <a:t>USB</a:t>
            </a:r>
            <a:r>
              <a:rPr lang="ko-KR" altLang="en-US" sz="1100" dirty="0"/>
              <a:t> 영상</a:t>
            </a:r>
            <a:endParaRPr lang="en-US" altLang="ko-KR" sz="1100" dirty="0"/>
          </a:p>
          <a:p>
            <a:pPr lvl="1"/>
            <a:r>
              <a:rPr lang="ko-KR" altLang="en-US" sz="1100" dirty="0"/>
              <a:t>자료입력</a:t>
            </a:r>
            <a:r>
              <a:rPr lang="en-US" altLang="ko-KR" sz="1100" dirty="0"/>
              <a:t> </a:t>
            </a:r>
            <a:r>
              <a:rPr lang="ko-KR" altLang="en-US" sz="1100" dirty="0"/>
              <a:t>혹은 보조카메라</a:t>
            </a:r>
            <a:r>
              <a:rPr lang="en-US" altLang="ko-KR" sz="1100" dirty="0"/>
              <a:t>:</a:t>
            </a:r>
            <a:r>
              <a:rPr lang="ko-KR" altLang="en-US" sz="1100" dirty="0"/>
              <a:t> </a:t>
            </a:r>
            <a:r>
              <a:rPr lang="en-US" altLang="ko-KR" sz="1100" dirty="0"/>
              <a:t>HDMI </a:t>
            </a:r>
            <a:r>
              <a:rPr lang="ko-KR" altLang="en-US" sz="1100" dirty="0"/>
              <a:t>입력</a:t>
            </a:r>
            <a:endParaRPr lang="en-US" altLang="ko-KR" sz="1100" dirty="0"/>
          </a:p>
          <a:p>
            <a:pPr lvl="1"/>
            <a:endParaRPr lang="en-US" altLang="ko-KR" sz="1100" dirty="0"/>
          </a:p>
          <a:p>
            <a:r>
              <a:rPr lang="ko-KR" altLang="en-US" sz="1600" dirty="0"/>
              <a:t>영상출력</a:t>
            </a:r>
            <a:endParaRPr lang="en-US" altLang="ko-KR" sz="1600" dirty="0"/>
          </a:p>
          <a:p>
            <a:pPr lvl="1"/>
            <a:r>
              <a:rPr lang="en-US" altLang="ko-KR" sz="1100" dirty="0"/>
              <a:t>Dual Ports –</a:t>
            </a:r>
            <a:r>
              <a:rPr lang="ko-KR" altLang="en-US" sz="1100" dirty="0"/>
              <a:t> 인물화면</a:t>
            </a:r>
            <a:r>
              <a:rPr lang="en-US" altLang="ko-KR" sz="1100" dirty="0"/>
              <a:t>,</a:t>
            </a:r>
            <a:r>
              <a:rPr lang="ko-KR" altLang="en-US" sz="1100" dirty="0"/>
              <a:t> 자료화면</a:t>
            </a:r>
            <a:endParaRPr lang="en-US" altLang="ko-KR" sz="1100" dirty="0"/>
          </a:p>
          <a:p>
            <a:pPr lvl="1"/>
            <a:r>
              <a:rPr lang="en-US" altLang="ko-KR" sz="1100" dirty="0"/>
              <a:t>TV and/or</a:t>
            </a:r>
            <a:r>
              <a:rPr lang="ko-KR" altLang="en-US" sz="1100" dirty="0"/>
              <a:t> </a:t>
            </a:r>
            <a:r>
              <a:rPr lang="en-US" altLang="ko-KR" sz="1100" dirty="0"/>
              <a:t>Projector</a:t>
            </a:r>
          </a:p>
          <a:p>
            <a:pPr lvl="1"/>
            <a:endParaRPr lang="en-US" altLang="ko-KR" sz="1100" dirty="0"/>
          </a:p>
          <a:p>
            <a:endParaRPr lang="en-US" altLang="ko-KR" sz="1600" dirty="0"/>
          </a:p>
          <a:p>
            <a:endParaRPr lang="ko-KR" altLang="en-US" sz="1600" dirty="0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AF66F8CA-3E80-27E9-E537-8AFEEA342C0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3538" y="1283368"/>
            <a:ext cx="5177536" cy="3146298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음성입력</a:t>
            </a:r>
            <a:endParaRPr lang="en-US" altLang="ko-KR" sz="1600" dirty="0"/>
          </a:p>
          <a:p>
            <a:pPr lvl="1"/>
            <a:r>
              <a:rPr lang="ko-KR" altLang="en-US" sz="1100" dirty="0"/>
              <a:t>마이크</a:t>
            </a:r>
            <a:r>
              <a:rPr lang="en-US" altLang="ko-KR" sz="1100" dirty="0"/>
              <a:t>:</a:t>
            </a:r>
            <a:r>
              <a:rPr lang="ko-KR" altLang="en-US" sz="1100" dirty="0"/>
              <a:t> </a:t>
            </a:r>
            <a:r>
              <a:rPr lang="en-US" altLang="ko-KR" sz="1100" dirty="0"/>
              <a:t>IP Table Mic(max 3), Studio A2 Mic(max8), 3.5mm</a:t>
            </a:r>
            <a:r>
              <a:rPr lang="ko-KR" altLang="en-US" sz="1100" dirty="0"/>
              <a:t> 스테레오</a:t>
            </a:r>
            <a:r>
              <a:rPr lang="en-US" altLang="ko-KR" sz="1100" dirty="0"/>
              <a:t>,</a:t>
            </a:r>
            <a:r>
              <a:rPr lang="ko-KR" altLang="en-US" sz="1100" dirty="0"/>
              <a:t> </a:t>
            </a:r>
            <a:r>
              <a:rPr lang="en-US" altLang="ko-KR" sz="1100" dirty="0"/>
              <a:t>USB </a:t>
            </a:r>
            <a:r>
              <a:rPr lang="ko-KR" altLang="en-US" sz="1100" dirty="0"/>
              <a:t>오디오</a:t>
            </a:r>
            <a:endParaRPr lang="en-US" altLang="ko-KR" sz="1100" dirty="0"/>
          </a:p>
          <a:p>
            <a:pPr lvl="1"/>
            <a:r>
              <a:rPr lang="ko-KR" altLang="en-US" sz="1100" dirty="0"/>
              <a:t> </a:t>
            </a:r>
            <a:r>
              <a:rPr lang="en-US" altLang="ko-KR" sz="1100" dirty="0"/>
              <a:t>HDMI: </a:t>
            </a:r>
            <a:r>
              <a:rPr lang="ko-KR" altLang="en-US" sz="1100" dirty="0"/>
              <a:t>자료와 함께 음성입력</a:t>
            </a:r>
            <a:endParaRPr lang="en-US" altLang="ko-KR" sz="1100" dirty="0"/>
          </a:p>
          <a:p>
            <a:pPr lvl="1"/>
            <a:endParaRPr lang="en-US" altLang="ko-KR" sz="1100" dirty="0"/>
          </a:p>
          <a:p>
            <a:r>
              <a:rPr lang="ko-KR" altLang="en-US" sz="1600" dirty="0"/>
              <a:t>음성출력</a:t>
            </a:r>
            <a:endParaRPr lang="en-US" altLang="ko-KR" sz="1600" dirty="0"/>
          </a:p>
          <a:p>
            <a:pPr lvl="1"/>
            <a:r>
              <a:rPr lang="en-US" altLang="ko-KR" sz="1100" dirty="0"/>
              <a:t>3.5mm </a:t>
            </a:r>
            <a:r>
              <a:rPr lang="ko-KR" altLang="en-US" sz="1100" dirty="0"/>
              <a:t>스테레오 출력</a:t>
            </a:r>
            <a:r>
              <a:rPr lang="en-US" altLang="ko-KR" sz="1100" dirty="0"/>
              <a:t>,</a:t>
            </a:r>
            <a:r>
              <a:rPr lang="ko-KR" altLang="en-US" sz="1100" dirty="0"/>
              <a:t> </a:t>
            </a:r>
            <a:r>
              <a:rPr lang="en-US" altLang="ko-KR" sz="1100" dirty="0"/>
              <a:t>USB </a:t>
            </a:r>
            <a:r>
              <a:rPr lang="ko-KR" altLang="en-US" sz="1100" dirty="0"/>
              <a:t>오디오</a:t>
            </a:r>
            <a:r>
              <a:rPr lang="en-US" altLang="ko-KR" sz="1100" dirty="0"/>
              <a:t>,</a:t>
            </a:r>
            <a:r>
              <a:rPr lang="ko-KR" altLang="en-US" sz="1100" dirty="0"/>
              <a:t> </a:t>
            </a:r>
            <a:r>
              <a:rPr lang="en-US" altLang="ko-KR" sz="1100" dirty="0"/>
              <a:t>HDMI </a:t>
            </a:r>
            <a:r>
              <a:rPr lang="ko-KR" altLang="en-US" sz="1100" dirty="0"/>
              <a:t>음성출력</a:t>
            </a:r>
            <a:r>
              <a:rPr lang="en-US" altLang="ko-KR" sz="1100" dirty="0"/>
              <a:t>(TV</a:t>
            </a:r>
            <a:r>
              <a:rPr lang="ko-KR" altLang="en-US" sz="1100" dirty="0"/>
              <a:t>외</a:t>
            </a:r>
            <a:r>
              <a:rPr lang="en-US" altLang="ko-KR" sz="1100" dirty="0"/>
              <a:t>)</a:t>
            </a:r>
          </a:p>
          <a:p>
            <a:pPr marL="0" indent="0">
              <a:buNone/>
            </a:pPr>
            <a:endParaRPr lang="en-US" altLang="ko-KR" sz="1600" dirty="0"/>
          </a:p>
          <a:p>
            <a:r>
              <a:rPr lang="ko-KR" altLang="en-US" sz="1600" dirty="0"/>
              <a:t>장비제어</a:t>
            </a:r>
            <a:endParaRPr lang="en-US" altLang="ko-KR" sz="1600" dirty="0"/>
          </a:p>
          <a:p>
            <a:pPr lvl="1"/>
            <a:r>
              <a:rPr lang="en-US" altLang="ko-KR" sz="1100" dirty="0"/>
              <a:t>TC8 </a:t>
            </a:r>
            <a:r>
              <a:rPr lang="ko-KR" altLang="en-US" sz="1100" dirty="0"/>
              <a:t>혹은 </a:t>
            </a:r>
            <a:r>
              <a:rPr lang="en-US" altLang="ko-KR" sz="1100" dirty="0"/>
              <a:t>TC10 </a:t>
            </a:r>
            <a:r>
              <a:rPr lang="ko-KR" altLang="en-US" sz="1100" dirty="0"/>
              <a:t>컬러터치 컨트롤러</a:t>
            </a:r>
            <a:endParaRPr lang="en-US" altLang="ko-KR" sz="1100" dirty="0"/>
          </a:p>
          <a:p>
            <a:pPr lvl="1"/>
            <a:r>
              <a:rPr lang="en-US" altLang="ko-KR" sz="1100" dirty="0"/>
              <a:t>API</a:t>
            </a:r>
            <a:r>
              <a:rPr lang="ko-KR" altLang="en-US" sz="1100" dirty="0"/>
              <a:t> 제공으로 제</a:t>
            </a:r>
            <a:r>
              <a:rPr lang="en-US" altLang="ko-KR" sz="1100" dirty="0"/>
              <a:t>3</a:t>
            </a:r>
            <a:r>
              <a:rPr lang="ko-KR" altLang="en-US" sz="1100" dirty="0"/>
              <a:t>자 솔루션</a:t>
            </a:r>
            <a:r>
              <a:rPr lang="en-US" altLang="ko-KR" sz="1100" dirty="0"/>
              <a:t>(</a:t>
            </a:r>
            <a:r>
              <a:rPr lang="ko-KR" altLang="en-US" sz="1100" dirty="0"/>
              <a:t>통합제어 등</a:t>
            </a:r>
            <a:r>
              <a:rPr lang="en-US" altLang="ko-KR" sz="1100" dirty="0"/>
              <a:t>)</a:t>
            </a:r>
          </a:p>
          <a:p>
            <a:pPr marL="0" indent="0">
              <a:buNone/>
            </a:pPr>
            <a:endParaRPr lang="ko-KR" altLang="en-US" sz="16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B3EC899-B528-8EEA-33DE-1D32BF6F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12</a:t>
            </a:fld>
            <a:endParaRPr kumimoji="1" lang="ko-Kore-KR" altLang="en-US"/>
          </a:p>
        </p:txBody>
      </p:sp>
      <p:pic>
        <p:nvPicPr>
          <p:cNvPr id="4102" name="Picture 6" descr="Poly Studio G62 Video Conferencing System | HP® Africa">
            <a:extLst>
              <a:ext uri="{FF2B5EF4-FFF2-40B4-BE49-F238E27FC236}">
                <a16:creationId xmlns:a16="http://schemas.microsoft.com/office/drawing/2014/main" id="{63758EE0-596E-EC61-387F-E426ECBE6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175" y="4503833"/>
            <a:ext cx="3133725" cy="7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oly Studio G62 Video Conferencing System">
            <a:extLst>
              <a:ext uri="{FF2B5EF4-FFF2-40B4-BE49-F238E27FC236}">
                <a16:creationId xmlns:a16="http://schemas.microsoft.com/office/drawing/2014/main" id="{8F8E9C4D-8A39-DF64-187C-35A320290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89" b="23915"/>
          <a:stretch>
            <a:fillRect/>
          </a:stretch>
        </p:blipFill>
        <p:spPr bwMode="auto">
          <a:xfrm>
            <a:off x="6661149" y="5334762"/>
            <a:ext cx="33782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A34F10-D1B5-532A-D902-316349D0827B}"/>
              </a:ext>
            </a:extLst>
          </p:cNvPr>
          <p:cNvSpPr txBox="1"/>
          <p:nvPr/>
        </p:nvSpPr>
        <p:spPr>
          <a:xfrm>
            <a:off x="10702034" y="5744337"/>
            <a:ext cx="70544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VCS</a:t>
            </a:r>
            <a:endParaRPr kumimoji="1" lang="ko-KR" altLang="en-US" sz="1200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37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C17E-3A78-C44A-1185-27B15B418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1C738A-BD35-6CBE-8099-D238A85A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Poly Studio G62</a:t>
            </a:r>
            <a:r>
              <a:rPr kumimoji="1" lang="ko-KR" altLang="en-US" dirty="0"/>
              <a:t> 구성도</a:t>
            </a:r>
            <a:r>
              <a:rPr kumimoji="1" lang="en-US" altLang="ko-KR" sz="2000" dirty="0"/>
              <a:t>(IP Table Mic</a:t>
            </a:r>
            <a:r>
              <a:rPr kumimoji="1" lang="ko-KR" altLang="en-US" sz="2000" dirty="0"/>
              <a:t> 사용사례</a:t>
            </a:r>
            <a:r>
              <a:rPr kumimoji="1" lang="en-US" altLang="ko-KR" sz="2000" dirty="0"/>
              <a:t>)</a:t>
            </a:r>
            <a:endParaRPr kumimoji="1" lang="ko-Kore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412827E-CF9A-7E0D-790B-C2D8F9E81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13</a:t>
            </a:fld>
            <a:endParaRPr kumimoji="1" lang="ko-Kore-KR" altLang="en-US"/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45C5FCFC-4A5B-9BB0-200D-757A7D857013}"/>
              </a:ext>
            </a:extLst>
          </p:cNvPr>
          <p:cNvSpPr/>
          <p:nvPr/>
        </p:nvSpPr>
        <p:spPr>
          <a:xfrm>
            <a:off x="9373773" y="4059842"/>
            <a:ext cx="2208627" cy="1038417"/>
          </a:xfrm>
          <a:prstGeom prst="roundRect">
            <a:avLst>
              <a:gd name="adj" fmla="val 650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3" name="꺾인 연결선[E] 12">
            <a:extLst>
              <a:ext uri="{FF2B5EF4-FFF2-40B4-BE49-F238E27FC236}">
                <a16:creationId xmlns:a16="http://schemas.microsoft.com/office/drawing/2014/main" id="{FC2F047D-B229-BA84-95C1-D4E3AD33ABD6}"/>
              </a:ext>
            </a:extLst>
          </p:cNvPr>
          <p:cNvCxnSpPr>
            <a:cxnSpLocks/>
            <a:stCxn id="58" idx="3"/>
            <a:endCxn id="62" idx="0"/>
          </p:cNvCxnSpPr>
          <p:nvPr/>
        </p:nvCxnSpPr>
        <p:spPr>
          <a:xfrm>
            <a:off x="1407335" y="1955984"/>
            <a:ext cx="2758642" cy="1828226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72 x 72 Manual Projector Screen - Wall or Ceiling Mounted Projector Screen  | 247ProjectorPlaza.com, Nigeria">
            <a:extLst>
              <a:ext uri="{FF2B5EF4-FFF2-40B4-BE49-F238E27FC236}">
                <a16:creationId xmlns:a16="http://schemas.microsoft.com/office/drawing/2014/main" id="{10316000-BC1C-20A1-64D3-DEFA67B15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2692" y="1389222"/>
            <a:ext cx="2677885" cy="16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꺾인 연결선[E] 14">
            <a:extLst>
              <a:ext uri="{FF2B5EF4-FFF2-40B4-BE49-F238E27FC236}">
                <a16:creationId xmlns:a16="http://schemas.microsoft.com/office/drawing/2014/main" id="{3BCCE5BF-06D2-2AD5-28A5-FD30E7CBB74E}"/>
              </a:ext>
            </a:extLst>
          </p:cNvPr>
          <p:cNvCxnSpPr>
            <a:cxnSpLocks/>
            <a:stCxn id="40" idx="0"/>
          </p:cNvCxnSpPr>
          <p:nvPr/>
        </p:nvCxnSpPr>
        <p:spPr>
          <a:xfrm rot="5400000" flipH="1" flipV="1">
            <a:off x="6065531" y="2562111"/>
            <a:ext cx="756719" cy="1557999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꺾인 연결선[E] 15">
            <a:extLst>
              <a:ext uri="{FF2B5EF4-FFF2-40B4-BE49-F238E27FC236}">
                <a16:creationId xmlns:a16="http://schemas.microsoft.com/office/drawing/2014/main" id="{B0D3B47F-EEEB-1732-A813-1E9414F91E1C}"/>
              </a:ext>
            </a:extLst>
          </p:cNvPr>
          <p:cNvCxnSpPr>
            <a:cxnSpLocks/>
            <a:stCxn id="61" idx="3"/>
            <a:endCxn id="40" idx="1"/>
          </p:cNvCxnSpPr>
          <p:nvPr/>
        </p:nvCxnSpPr>
        <p:spPr>
          <a:xfrm flipV="1">
            <a:off x="2859606" y="3889656"/>
            <a:ext cx="2051760" cy="1865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[E] 20">
            <a:extLst>
              <a:ext uri="{FF2B5EF4-FFF2-40B4-BE49-F238E27FC236}">
                <a16:creationId xmlns:a16="http://schemas.microsoft.com/office/drawing/2014/main" id="{53D3A4C7-18BB-E3E3-3A7E-E8E489F8FD29}"/>
              </a:ext>
            </a:extLst>
          </p:cNvPr>
          <p:cNvCxnSpPr>
            <a:cxnSpLocks/>
            <a:stCxn id="31" idx="2"/>
            <a:endCxn id="30" idx="1"/>
          </p:cNvCxnSpPr>
          <p:nvPr/>
        </p:nvCxnSpPr>
        <p:spPr>
          <a:xfrm rot="16200000" flipH="1">
            <a:off x="6124467" y="4139952"/>
            <a:ext cx="1680539" cy="1489730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515D580-6315-B0FA-E03B-7E2D945DC994}"/>
              </a:ext>
            </a:extLst>
          </p:cNvPr>
          <p:cNvSpPr txBox="1"/>
          <p:nvPr/>
        </p:nvSpPr>
        <p:spPr>
          <a:xfrm>
            <a:off x="5153569" y="4484330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HDMI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F63778-D384-0B34-7563-62F281C70803}"/>
              </a:ext>
            </a:extLst>
          </p:cNvPr>
          <p:cNvSpPr txBox="1"/>
          <p:nvPr/>
        </p:nvSpPr>
        <p:spPr>
          <a:xfrm>
            <a:off x="8599323" y="5555338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Ethernet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BB2EA3-EF8E-481E-0A6B-EF497BD6AED4}"/>
              </a:ext>
            </a:extLst>
          </p:cNvPr>
          <p:cNvSpPr txBox="1"/>
          <p:nvPr/>
        </p:nvSpPr>
        <p:spPr>
          <a:xfrm>
            <a:off x="6219870" y="5464975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Ethernet, PoE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CFD680-68A0-4D46-0E92-BFEFC83AB1A0}"/>
              </a:ext>
            </a:extLst>
          </p:cNvPr>
          <p:cNvSpPr txBox="1"/>
          <p:nvPr/>
        </p:nvSpPr>
        <p:spPr>
          <a:xfrm>
            <a:off x="7950787" y="3459034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HDMI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D3409D-4CFF-5B96-960F-4AC6C8E68AC2}"/>
              </a:ext>
            </a:extLst>
          </p:cNvPr>
          <p:cNvSpPr txBox="1"/>
          <p:nvPr/>
        </p:nvSpPr>
        <p:spPr>
          <a:xfrm>
            <a:off x="1055591" y="4953137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TC10 </a:t>
            </a:r>
            <a:r>
              <a:rPr kumimoji="1" lang="ko-KR" altLang="en-US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컨트롤러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981E5BE-29B4-8D71-EDAA-6699AB101C7A}"/>
              </a:ext>
            </a:extLst>
          </p:cNvPr>
          <p:cNvSpPr/>
          <p:nvPr/>
        </p:nvSpPr>
        <p:spPr>
          <a:xfrm>
            <a:off x="5331419" y="3919179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D04ACC-D8A7-F6C5-B151-1CFD0AA7ABBF}"/>
              </a:ext>
            </a:extLst>
          </p:cNvPr>
          <p:cNvSpPr txBox="1"/>
          <p:nvPr/>
        </p:nvSpPr>
        <p:spPr>
          <a:xfrm>
            <a:off x="813487" y="3809895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IP Table Mic</a:t>
            </a:r>
          </a:p>
          <a:p>
            <a:pPr algn="ctr"/>
            <a:r>
              <a:rPr kumimoji="1" lang="ko-KR" altLang="en-US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혹은 </a:t>
            </a:r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Studio A2</a:t>
            </a:r>
            <a:r>
              <a:rPr kumimoji="1" lang="ko-KR" altLang="en-US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Mic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50D3AB8-1210-3491-9F58-10879FF88DA7}"/>
              </a:ext>
            </a:extLst>
          </p:cNvPr>
          <p:cNvSpPr/>
          <p:nvPr/>
        </p:nvSpPr>
        <p:spPr>
          <a:xfrm>
            <a:off x="7709600" y="5748631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C9C1AED-4019-CA4F-B7FE-D7E5E03B8B91}"/>
              </a:ext>
            </a:extLst>
          </p:cNvPr>
          <p:cNvSpPr/>
          <p:nvPr/>
        </p:nvSpPr>
        <p:spPr>
          <a:xfrm>
            <a:off x="7709601" y="5669431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DB4D219-3E52-B45B-A09B-F36D2A98B54D}"/>
              </a:ext>
            </a:extLst>
          </p:cNvPr>
          <p:cNvSpPr/>
          <p:nvPr/>
        </p:nvSpPr>
        <p:spPr>
          <a:xfrm>
            <a:off x="6154116" y="3933236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3A014DF-567F-9C42-D46B-831FD4465CC1}"/>
              </a:ext>
            </a:extLst>
          </p:cNvPr>
          <p:cNvSpPr/>
          <p:nvPr/>
        </p:nvSpPr>
        <p:spPr>
          <a:xfrm>
            <a:off x="5136210" y="3938565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33" name="꺾인 연결선[E] 32">
            <a:extLst>
              <a:ext uri="{FF2B5EF4-FFF2-40B4-BE49-F238E27FC236}">
                <a16:creationId xmlns:a16="http://schemas.microsoft.com/office/drawing/2014/main" id="{D5B1669D-B44D-48C0-5D96-AD1D2FC85EA3}"/>
              </a:ext>
            </a:extLst>
          </p:cNvPr>
          <p:cNvCxnSpPr>
            <a:cxnSpLocks/>
            <a:endCxn id="59" idx="2"/>
          </p:cNvCxnSpPr>
          <p:nvPr/>
        </p:nvCxnSpPr>
        <p:spPr>
          <a:xfrm rot="10800000">
            <a:off x="2457417" y="5404810"/>
            <a:ext cx="6972262" cy="393089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꺾인 연결선[E] 33">
            <a:extLst>
              <a:ext uri="{FF2B5EF4-FFF2-40B4-BE49-F238E27FC236}">
                <a16:creationId xmlns:a16="http://schemas.microsoft.com/office/drawing/2014/main" id="{B310940E-9E9A-DBC3-B592-ACC055F5F227}"/>
              </a:ext>
            </a:extLst>
          </p:cNvPr>
          <p:cNvCxnSpPr>
            <a:cxnSpLocks/>
            <a:stCxn id="31" idx="0"/>
            <a:endCxn id="14" idx="2"/>
          </p:cNvCxnSpPr>
          <p:nvPr/>
        </p:nvCxnSpPr>
        <p:spPr>
          <a:xfrm rot="5400000" flipH="1" flipV="1">
            <a:off x="7207411" y="2079012"/>
            <a:ext cx="866684" cy="284176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2CD1C93-E6D6-99B8-BF77-55CC17EC7BED}"/>
              </a:ext>
            </a:extLst>
          </p:cNvPr>
          <p:cNvSpPr/>
          <p:nvPr/>
        </p:nvSpPr>
        <p:spPr>
          <a:xfrm>
            <a:off x="7700456" y="5837068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6BD50AE-D753-11FE-200D-D3FDE9A8EDAD}"/>
              </a:ext>
            </a:extLst>
          </p:cNvPr>
          <p:cNvSpPr/>
          <p:nvPr/>
        </p:nvSpPr>
        <p:spPr>
          <a:xfrm>
            <a:off x="5847295" y="3936774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B51E057-A146-AD59-0869-D012A6620340}"/>
              </a:ext>
            </a:extLst>
          </p:cNvPr>
          <p:cNvSpPr/>
          <p:nvPr/>
        </p:nvSpPr>
        <p:spPr>
          <a:xfrm>
            <a:off x="5308470" y="3942053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77FAF34-1CF8-19E1-3595-883F9A718D07}"/>
              </a:ext>
            </a:extLst>
          </p:cNvPr>
          <p:cNvSpPr/>
          <p:nvPr/>
        </p:nvSpPr>
        <p:spPr>
          <a:xfrm>
            <a:off x="5558830" y="3937647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39" name="꺾인 연결선[E] 38">
            <a:extLst>
              <a:ext uri="{FF2B5EF4-FFF2-40B4-BE49-F238E27FC236}">
                <a16:creationId xmlns:a16="http://schemas.microsoft.com/office/drawing/2014/main" id="{6FD07FB6-D51C-1AF9-0710-EC90B7F624D0}"/>
              </a:ext>
            </a:extLst>
          </p:cNvPr>
          <p:cNvCxnSpPr>
            <a:cxnSpLocks/>
            <a:stCxn id="55" idx="3"/>
            <a:endCxn id="32" idx="2"/>
          </p:cNvCxnSpPr>
          <p:nvPr/>
        </p:nvCxnSpPr>
        <p:spPr>
          <a:xfrm flipV="1">
            <a:off x="4929117" y="4049877"/>
            <a:ext cx="272848" cy="1051511"/>
          </a:xfrm>
          <a:prstGeom prst="bentConnector2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8" descr="Poly Studio G62 Video Conferencing System">
            <a:extLst>
              <a:ext uri="{FF2B5EF4-FFF2-40B4-BE49-F238E27FC236}">
                <a16:creationId xmlns:a16="http://schemas.microsoft.com/office/drawing/2014/main" id="{A9097B6F-DA54-416E-CD65-530DAFF00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366" y="3719469"/>
            <a:ext cx="1507049" cy="3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A8B917A0-95ED-DEE8-2304-3705FC20F2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093" y="5568886"/>
            <a:ext cx="1083953" cy="44882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A356B59-EFD4-2398-0DD0-5C1CCC6A235A}"/>
              </a:ext>
            </a:extLst>
          </p:cNvPr>
          <p:cNvSpPr txBox="1"/>
          <p:nvPr/>
        </p:nvSpPr>
        <p:spPr>
          <a:xfrm>
            <a:off x="6418415" y="3809895"/>
            <a:ext cx="952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CODEC</a:t>
            </a:r>
          </a:p>
          <a:p>
            <a:r>
              <a:rPr kumimoji="1"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(Studio G62)</a:t>
            </a:r>
            <a:endParaRPr kumimoji="1" lang="ko-KR" altLang="en-US" sz="105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196CBF-6331-D20D-67F9-CD6028970540}"/>
              </a:ext>
            </a:extLst>
          </p:cNvPr>
          <p:cNvSpPr txBox="1"/>
          <p:nvPr/>
        </p:nvSpPr>
        <p:spPr>
          <a:xfrm>
            <a:off x="8748169" y="196117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Display #2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8C4992-2E6D-5D7F-F9B9-7A8EB20A2F3E}"/>
              </a:ext>
            </a:extLst>
          </p:cNvPr>
          <p:cNvSpPr txBox="1"/>
          <p:nvPr/>
        </p:nvSpPr>
        <p:spPr>
          <a:xfrm>
            <a:off x="6006282" y="1925997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Display #1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BDA63-CFFA-65DD-874B-2ADB670B6BEE}"/>
              </a:ext>
            </a:extLst>
          </p:cNvPr>
          <p:cNvSpPr txBox="1"/>
          <p:nvPr/>
        </p:nvSpPr>
        <p:spPr>
          <a:xfrm>
            <a:off x="1669461" y="2179913"/>
            <a:ext cx="17203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Camera</a:t>
            </a:r>
            <a:r>
              <a:rPr kumimoji="1" lang="ko-KR" altLang="en-US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option</a:t>
            </a:r>
          </a:p>
          <a:p>
            <a:pPr algn="ctr"/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(Studio E60,</a:t>
            </a:r>
            <a:r>
              <a:rPr kumimoji="1" lang="ko-KR" altLang="en-US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E70, E360))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6E45B9-8554-67A3-1F9B-63FDB7239A02}"/>
              </a:ext>
            </a:extLst>
          </p:cNvPr>
          <p:cNvSpPr txBox="1"/>
          <p:nvPr/>
        </p:nvSpPr>
        <p:spPr>
          <a:xfrm>
            <a:off x="5933965" y="2924653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HDMI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53E32D-9A17-5150-38B0-8E205967AE16}"/>
              </a:ext>
            </a:extLst>
          </p:cNvPr>
          <p:cNvSpPr txBox="1"/>
          <p:nvPr/>
        </p:nvSpPr>
        <p:spPr>
          <a:xfrm>
            <a:off x="2926358" y="4983097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자료공유 노트북</a:t>
            </a:r>
          </a:p>
        </p:txBody>
      </p:sp>
      <p:cxnSp>
        <p:nvCxnSpPr>
          <p:cNvPr id="48" name="직선 연결선[R] 47">
            <a:extLst>
              <a:ext uri="{FF2B5EF4-FFF2-40B4-BE49-F238E27FC236}">
                <a16:creationId xmlns:a16="http://schemas.microsoft.com/office/drawing/2014/main" id="{68C5F102-4B8F-86B2-5178-67F4C0D41E70}"/>
              </a:ext>
            </a:extLst>
          </p:cNvPr>
          <p:cNvCxnSpPr/>
          <p:nvPr/>
        </p:nvCxnSpPr>
        <p:spPr>
          <a:xfrm>
            <a:off x="9702268" y="4336769"/>
            <a:ext cx="531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[R] 48">
            <a:extLst>
              <a:ext uri="{FF2B5EF4-FFF2-40B4-BE49-F238E27FC236}">
                <a16:creationId xmlns:a16="http://schemas.microsoft.com/office/drawing/2014/main" id="{77486514-B24A-AA94-91A7-CCC2303D4E57}"/>
              </a:ext>
            </a:extLst>
          </p:cNvPr>
          <p:cNvCxnSpPr/>
          <p:nvPr/>
        </p:nvCxnSpPr>
        <p:spPr>
          <a:xfrm>
            <a:off x="9702268" y="4564964"/>
            <a:ext cx="53162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[R] 49">
            <a:extLst>
              <a:ext uri="{FF2B5EF4-FFF2-40B4-BE49-F238E27FC236}">
                <a16:creationId xmlns:a16="http://schemas.microsoft.com/office/drawing/2014/main" id="{282A2692-26A8-3EE2-7EDC-922C0EB5C6BE}"/>
              </a:ext>
            </a:extLst>
          </p:cNvPr>
          <p:cNvCxnSpPr/>
          <p:nvPr/>
        </p:nvCxnSpPr>
        <p:spPr>
          <a:xfrm>
            <a:off x="9702268" y="4811882"/>
            <a:ext cx="53162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3182A10-3932-BD07-DAEC-A2673B36EBEA}"/>
              </a:ext>
            </a:extLst>
          </p:cNvPr>
          <p:cNvSpPr txBox="1"/>
          <p:nvPr/>
        </p:nvSpPr>
        <p:spPr>
          <a:xfrm>
            <a:off x="10212630" y="4236693"/>
            <a:ext cx="880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9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비디오</a:t>
            </a:r>
            <a:r>
              <a:rPr kumimoji="1" lang="en-US" altLang="ko-KR" sz="9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/HDMI</a:t>
            </a:r>
            <a:endParaRPr kumimoji="1" lang="ko-KR" altLang="en-US" sz="9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DAAFEE-AF43-7842-5349-C831AE9DBB41}"/>
              </a:ext>
            </a:extLst>
          </p:cNvPr>
          <p:cNvSpPr txBox="1"/>
          <p:nvPr/>
        </p:nvSpPr>
        <p:spPr>
          <a:xfrm>
            <a:off x="10212630" y="4442551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9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오디오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0A1351-86A2-E2F2-BDDF-AFCD1A9C3BF3}"/>
              </a:ext>
            </a:extLst>
          </p:cNvPr>
          <p:cNvSpPr txBox="1"/>
          <p:nvPr/>
        </p:nvSpPr>
        <p:spPr>
          <a:xfrm>
            <a:off x="10205352" y="4686689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9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네트워크</a:t>
            </a:r>
            <a:r>
              <a:rPr kumimoji="1" lang="en-US" altLang="ko-KR" sz="9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(Ethernet)</a:t>
            </a:r>
            <a:endParaRPr kumimoji="1" lang="ko-KR" altLang="en-US" sz="9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1D62DF-3AC1-4296-1CA0-5303906072A2}"/>
              </a:ext>
            </a:extLst>
          </p:cNvPr>
          <p:cNvSpPr txBox="1"/>
          <p:nvPr/>
        </p:nvSpPr>
        <p:spPr>
          <a:xfrm>
            <a:off x="7636532" y="5347620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HUB Switch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55" name="Picture 21" descr="노트북 학생용 - 모든 시리즈｜ASUS 한국">
            <a:extLst>
              <a:ext uri="{FF2B5EF4-FFF2-40B4-BE49-F238E27FC236}">
                <a16:creationId xmlns:a16="http://schemas.microsoft.com/office/drawing/2014/main" id="{E652E2AB-ED45-271B-094C-56C187B96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0729" y="4749323"/>
            <a:ext cx="968388" cy="7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7" descr="Wisfor Mobile TV Mount Stand: Floor TV Stand with Wheels for 32-65 Inch Led  Lcd Oled Screen Height Adjustable TV Trolly with 2 Tier Shelf Rolling TV  Cart Holds up to 30KG">
            <a:extLst>
              <a:ext uri="{FF2B5EF4-FFF2-40B4-BE49-F238E27FC236}">
                <a16:creationId xmlns:a16="http://schemas.microsoft.com/office/drawing/2014/main" id="{2142FF65-C061-17C5-4E59-A6BFABCE8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599" y="1694675"/>
            <a:ext cx="1129425" cy="15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5" descr="Poly Studio E70 스마트 카메라 - 화상회의 솔루션 | HP코리아">
            <a:extLst>
              <a:ext uri="{FF2B5EF4-FFF2-40B4-BE49-F238E27FC236}">
                <a16:creationId xmlns:a16="http://schemas.microsoft.com/office/drawing/2014/main" id="{00E93FDF-676A-EF88-5A52-D38B664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340" y="1615513"/>
            <a:ext cx="1506331" cy="4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8C7B88F6-BB43-E5A9-C4F7-82FEA38E13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055" y="1573266"/>
            <a:ext cx="218280" cy="765435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537E9B5F-14AC-6B87-0F91-C32BE0CC85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497" y="4821436"/>
            <a:ext cx="767839" cy="583373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5A4FEA71-05EB-EEC6-F4BF-7F9CBFB3AAF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584" y="3665677"/>
            <a:ext cx="560485" cy="485262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606FC021-CB00-7CD0-E923-99C6CC8CE6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21" y="3665676"/>
            <a:ext cx="560485" cy="485262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B068D86F-244C-857B-D7DD-BD6D55A31E1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424" y="3784210"/>
            <a:ext cx="1187106" cy="19176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AE5CB1-E7CB-75CC-D2AB-55C35B5ABE45}"/>
              </a:ext>
            </a:extLst>
          </p:cNvPr>
          <p:cNvSpPr txBox="1"/>
          <p:nvPr/>
        </p:nvSpPr>
        <p:spPr>
          <a:xfrm>
            <a:off x="3505185" y="3964521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Studio Net Switch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4096" name="그림 4095">
            <a:extLst>
              <a:ext uri="{FF2B5EF4-FFF2-40B4-BE49-F238E27FC236}">
                <a16:creationId xmlns:a16="http://schemas.microsoft.com/office/drawing/2014/main" id="{3B43901E-2A9F-14E9-9B55-51D063B9941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366" y="1537401"/>
            <a:ext cx="694818" cy="559329"/>
          </a:xfrm>
          <a:prstGeom prst="rect">
            <a:avLst/>
          </a:prstGeom>
        </p:spPr>
      </p:pic>
      <p:pic>
        <p:nvPicPr>
          <p:cNvPr id="4097" name="그림 4096">
            <a:extLst>
              <a:ext uri="{FF2B5EF4-FFF2-40B4-BE49-F238E27FC236}">
                <a16:creationId xmlns:a16="http://schemas.microsoft.com/office/drawing/2014/main" id="{6B3E64F7-41B2-CBFA-7A0E-542E72C02FD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319" y="3673498"/>
            <a:ext cx="560485" cy="485262"/>
          </a:xfrm>
          <a:prstGeom prst="rect">
            <a:avLst/>
          </a:prstGeom>
        </p:spPr>
      </p:pic>
      <p:sp>
        <p:nvSpPr>
          <p:cNvPr id="4099" name="구름 4098">
            <a:extLst>
              <a:ext uri="{FF2B5EF4-FFF2-40B4-BE49-F238E27FC236}">
                <a16:creationId xmlns:a16="http://schemas.microsoft.com/office/drawing/2014/main" id="{BE4C51D3-F1DA-18BE-4D3B-79E89D014BE6}"/>
              </a:ext>
            </a:extLst>
          </p:cNvPr>
          <p:cNvSpPr/>
          <p:nvPr/>
        </p:nvSpPr>
        <p:spPr>
          <a:xfrm>
            <a:off x="9438823" y="5473545"/>
            <a:ext cx="1091699" cy="638435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Internet</a:t>
            </a:r>
            <a:endParaRPr kumimoji="1" lang="ko-KR" altLang="en-US" sz="11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629B9FBE-9A28-4402-7420-C02BC9781C20}"/>
              </a:ext>
            </a:extLst>
          </p:cNvPr>
          <p:cNvSpPr txBox="1"/>
          <p:nvPr/>
        </p:nvSpPr>
        <p:spPr>
          <a:xfrm>
            <a:off x="10631441" y="5488355"/>
            <a:ext cx="68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Zoom</a:t>
            </a:r>
          </a:p>
          <a:p>
            <a:pPr algn="ctr"/>
            <a:r>
              <a:rPr kumimoji="1" lang="en-US" altLang="ko-KR" sz="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Teams</a:t>
            </a:r>
          </a:p>
          <a:p>
            <a:pPr algn="ctr"/>
            <a:r>
              <a:rPr kumimoji="1" lang="en-US" altLang="ko-KR" sz="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Google</a:t>
            </a:r>
          </a:p>
          <a:p>
            <a:pPr algn="ctr"/>
            <a:r>
              <a:rPr kumimoji="1" lang="en-US" altLang="ko-KR" sz="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VCS</a:t>
            </a:r>
            <a:endParaRPr kumimoji="1" lang="ko-KR" altLang="en-US" sz="8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728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F7CBA-1545-8307-B073-C182B18FA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7D7076-3241-E4E8-32F8-8356A754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Poly G</a:t>
            </a:r>
            <a:r>
              <a:rPr kumimoji="1" lang="en-US" altLang="ko-KR" dirty="0"/>
              <a:t>7500</a:t>
            </a:r>
            <a:r>
              <a:rPr kumimoji="1" lang="ko-KR" altLang="en-US" dirty="0"/>
              <a:t> </a:t>
            </a:r>
            <a:r>
              <a:rPr kumimoji="1" lang="en-US" altLang="ko-KR" dirty="0"/>
              <a:t>-</a:t>
            </a:r>
            <a:r>
              <a:rPr kumimoji="1" lang="ko-KR" altLang="en-US" dirty="0"/>
              <a:t> 패키지형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0C9611-ED12-FCDA-F900-C5891493EB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486400" cy="4937760"/>
          </a:xfrm>
        </p:spPr>
        <p:txBody>
          <a:bodyPr>
            <a:normAutofit/>
          </a:bodyPr>
          <a:lstStyle/>
          <a:p>
            <a:r>
              <a:rPr lang="ko-KR" altLang="en-US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장비설명</a:t>
            </a:r>
            <a:endParaRPr lang="en-US" altLang="ko-KR" sz="14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중회의실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대회의실 및 화상전용회의실을 구축하기 위한 화상회의 주장치</a:t>
            </a:r>
            <a:endParaRPr lang="en-US" altLang="ko-KR" sz="105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CODEC</a:t>
            </a:r>
            <a:r>
              <a:rPr lang="ko-KR" altLang="en-US" sz="105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라고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부르기도 하며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이를 중심으로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</a:p>
          <a:p>
            <a:pPr lvl="1"/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카메라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마이크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스피커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디스플레이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문서공유기기  및 컨트롤러를 연결하고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이더넷으로 통신합니다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.</a:t>
            </a:r>
          </a:p>
          <a:p>
            <a:pPr lvl="1"/>
            <a:endParaRPr lang="en-US" altLang="ko-KR" sz="105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lang="ko-KR" altLang="en-US" sz="14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프로토콜</a:t>
            </a:r>
            <a:endParaRPr lang="en-US" altLang="ko-KR" sz="14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국제표준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H.323, SIP</a:t>
            </a:r>
          </a:p>
          <a:p>
            <a:pPr lvl="1"/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접속서비스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Zoom Rooms, MS Teams Room, Google Meet, Ring Central, 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외 약 </a:t>
            </a:r>
            <a:r>
              <a:rPr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10</a:t>
            </a:r>
            <a:r>
              <a:rPr lang="ko-KR" altLang="en-US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가지</a:t>
            </a:r>
            <a:endParaRPr lang="en-US" altLang="ko-KR" sz="105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lvl="1"/>
            <a:endParaRPr lang="en-US" altLang="ko-KR" sz="105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lang="ko-KR" altLang="en-US" sz="1400" dirty="0"/>
              <a:t>영상입력</a:t>
            </a:r>
            <a:endParaRPr lang="en-US" altLang="ko-KR" sz="1400" dirty="0"/>
          </a:p>
          <a:p>
            <a:pPr lvl="1"/>
            <a:r>
              <a:rPr lang="ko-KR" altLang="en-US" sz="1050" dirty="0"/>
              <a:t>카메라</a:t>
            </a:r>
            <a:r>
              <a:rPr lang="en-US" altLang="ko-KR" sz="1050" dirty="0"/>
              <a:t>:</a:t>
            </a:r>
            <a:r>
              <a:rPr lang="ko-KR" altLang="en-US" sz="1050" dirty="0"/>
              <a:t> </a:t>
            </a:r>
            <a:r>
              <a:rPr lang="en-US" altLang="ko-KR" sz="1050" dirty="0"/>
              <a:t>Studio E70, Studio E60, Studio E360,</a:t>
            </a:r>
            <a:r>
              <a:rPr lang="ko-KR" altLang="en-US" sz="1050" dirty="0"/>
              <a:t> </a:t>
            </a:r>
            <a:r>
              <a:rPr lang="en-US" altLang="ko-KR" sz="1050" dirty="0" err="1"/>
              <a:t>EagleEye</a:t>
            </a:r>
            <a:r>
              <a:rPr lang="en-US" altLang="ko-KR" sz="1050" dirty="0"/>
              <a:t> IV </a:t>
            </a:r>
            <a:r>
              <a:rPr lang="ko-KR" altLang="en-US" sz="1050" dirty="0"/>
              <a:t>및 </a:t>
            </a:r>
            <a:r>
              <a:rPr lang="en-US" altLang="ko-KR" sz="1050" dirty="0"/>
              <a:t>USB</a:t>
            </a:r>
            <a:r>
              <a:rPr lang="ko-KR" altLang="en-US" sz="1050" dirty="0"/>
              <a:t> 영상</a:t>
            </a:r>
            <a:endParaRPr lang="en-US" altLang="ko-KR" sz="1050" dirty="0"/>
          </a:p>
          <a:p>
            <a:pPr lvl="1"/>
            <a:r>
              <a:rPr lang="ko-KR" altLang="en-US" sz="1050" dirty="0"/>
              <a:t>자료입력</a:t>
            </a:r>
            <a:r>
              <a:rPr lang="en-US" altLang="ko-KR" sz="1050" dirty="0"/>
              <a:t> </a:t>
            </a:r>
            <a:r>
              <a:rPr lang="ko-KR" altLang="en-US" sz="1050" dirty="0"/>
              <a:t>혹은 보조카메라</a:t>
            </a:r>
            <a:r>
              <a:rPr lang="en-US" altLang="ko-KR" sz="1050" dirty="0"/>
              <a:t>:</a:t>
            </a:r>
            <a:r>
              <a:rPr lang="ko-KR" altLang="en-US" sz="1050" dirty="0"/>
              <a:t> </a:t>
            </a:r>
            <a:r>
              <a:rPr lang="en-US" altLang="ko-KR" sz="1050" dirty="0"/>
              <a:t>HDMI </a:t>
            </a:r>
            <a:r>
              <a:rPr lang="ko-KR" altLang="en-US" sz="1050" dirty="0"/>
              <a:t>입력</a:t>
            </a:r>
            <a:endParaRPr lang="en-US" altLang="ko-KR" sz="1050" dirty="0"/>
          </a:p>
          <a:p>
            <a:pPr lvl="1"/>
            <a:endParaRPr lang="en-US" altLang="ko-KR" sz="1050" dirty="0"/>
          </a:p>
          <a:p>
            <a:r>
              <a:rPr lang="ko-KR" altLang="en-US" sz="1400" dirty="0"/>
              <a:t>영상출력</a:t>
            </a:r>
            <a:endParaRPr lang="en-US" altLang="ko-KR" sz="1400" dirty="0"/>
          </a:p>
          <a:p>
            <a:pPr lvl="1"/>
            <a:r>
              <a:rPr lang="en-US" altLang="ko-KR" sz="1050" dirty="0"/>
              <a:t>Dual Ports –</a:t>
            </a:r>
            <a:r>
              <a:rPr lang="ko-KR" altLang="en-US" sz="1050" dirty="0"/>
              <a:t> 인물화면</a:t>
            </a:r>
            <a:r>
              <a:rPr lang="en-US" altLang="ko-KR" sz="1050" dirty="0"/>
              <a:t>,</a:t>
            </a:r>
            <a:r>
              <a:rPr lang="ko-KR" altLang="en-US" sz="1050" dirty="0"/>
              <a:t> 자료화면</a:t>
            </a:r>
            <a:endParaRPr lang="en-US" altLang="ko-KR" sz="1050" dirty="0"/>
          </a:p>
          <a:p>
            <a:pPr lvl="1"/>
            <a:r>
              <a:rPr lang="en-US" altLang="ko-KR" sz="1050" dirty="0"/>
              <a:t>TV and/or</a:t>
            </a:r>
            <a:r>
              <a:rPr lang="ko-KR" altLang="en-US" sz="1050" dirty="0"/>
              <a:t> </a:t>
            </a:r>
            <a:r>
              <a:rPr lang="en-US" altLang="ko-KR" sz="1050" dirty="0"/>
              <a:t>Projector</a:t>
            </a:r>
          </a:p>
          <a:p>
            <a:pPr lvl="1"/>
            <a:endParaRPr lang="en-US" altLang="ko-KR" sz="1050" dirty="0"/>
          </a:p>
          <a:p>
            <a:endParaRPr lang="en-US" altLang="ko-KR" sz="1400" dirty="0"/>
          </a:p>
          <a:p>
            <a:endParaRPr lang="ko-KR" altLang="en-US" sz="1400" dirty="0"/>
          </a:p>
        </p:txBody>
      </p:sp>
      <p:sp>
        <p:nvSpPr>
          <p:cNvPr id="12" name="내용 개체 틀 11">
            <a:extLst>
              <a:ext uri="{FF2B5EF4-FFF2-40B4-BE49-F238E27FC236}">
                <a16:creationId xmlns:a16="http://schemas.microsoft.com/office/drawing/2014/main" id="{3F9C597C-0355-2D31-1134-2FEC5AF9714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3538" y="1283367"/>
            <a:ext cx="5177536" cy="5012657"/>
          </a:xfrm>
        </p:spPr>
        <p:txBody>
          <a:bodyPr>
            <a:normAutofit/>
          </a:bodyPr>
          <a:lstStyle/>
          <a:p>
            <a:r>
              <a:rPr lang="ko-KR" altLang="en-US" sz="1400" dirty="0"/>
              <a:t>음성입력</a:t>
            </a:r>
            <a:endParaRPr lang="en-US" altLang="ko-KR" sz="1400" dirty="0"/>
          </a:p>
          <a:p>
            <a:pPr lvl="1"/>
            <a:r>
              <a:rPr lang="ko-KR" altLang="en-US" sz="1050" dirty="0"/>
              <a:t>마이크</a:t>
            </a:r>
            <a:r>
              <a:rPr lang="en-US" altLang="ko-KR" sz="1050" dirty="0"/>
              <a:t>:</a:t>
            </a:r>
            <a:r>
              <a:rPr lang="ko-KR" altLang="en-US" sz="1050" dirty="0"/>
              <a:t> </a:t>
            </a:r>
            <a:r>
              <a:rPr lang="en-US" altLang="ko-KR" sz="1050" dirty="0"/>
              <a:t>IP Table Mic(max 3), Studio A2 Mic(max8), 3.5mm</a:t>
            </a:r>
            <a:r>
              <a:rPr lang="ko-KR" altLang="en-US" sz="1050" dirty="0"/>
              <a:t> 스테레오</a:t>
            </a:r>
            <a:r>
              <a:rPr lang="en-US" altLang="ko-KR" sz="1050" dirty="0"/>
              <a:t>,</a:t>
            </a:r>
            <a:r>
              <a:rPr lang="ko-KR" altLang="en-US" sz="1050" dirty="0"/>
              <a:t> </a:t>
            </a:r>
            <a:r>
              <a:rPr lang="en-US" altLang="ko-KR" sz="1050" dirty="0"/>
              <a:t>USB </a:t>
            </a:r>
            <a:r>
              <a:rPr lang="ko-KR" altLang="en-US" sz="1050" dirty="0"/>
              <a:t>오디오</a:t>
            </a:r>
            <a:endParaRPr lang="en-US" altLang="ko-KR" sz="1050" dirty="0"/>
          </a:p>
          <a:p>
            <a:pPr lvl="1"/>
            <a:r>
              <a:rPr lang="ko-KR" altLang="en-US" sz="1050" dirty="0"/>
              <a:t> </a:t>
            </a:r>
            <a:r>
              <a:rPr lang="en-US" altLang="ko-KR" sz="1050" dirty="0"/>
              <a:t>HDMI: </a:t>
            </a:r>
            <a:r>
              <a:rPr lang="ko-KR" altLang="en-US" sz="1050" dirty="0"/>
              <a:t>자료와 함께 음성입력</a:t>
            </a:r>
            <a:endParaRPr lang="en-US" altLang="ko-KR" sz="1050" dirty="0"/>
          </a:p>
          <a:p>
            <a:pPr lvl="1"/>
            <a:endParaRPr lang="en-US" altLang="ko-KR" sz="1050" dirty="0"/>
          </a:p>
          <a:p>
            <a:r>
              <a:rPr lang="ko-KR" altLang="en-US" sz="1400" dirty="0"/>
              <a:t>음성출력</a:t>
            </a:r>
            <a:endParaRPr lang="en-US" altLang="ko-KR" sz="1400" dirty="0"/>
          </a:p>
          <a:p>
            <a:pPr lvl="1"/>
            <a:r>
              <a:rPr lang="en-US" altLang="ko-KR" sz="1050" dirty="0"/>
              <a:t>3.5mm </a:t>
            </a:r>
            <a:r>
              <a:rPr lang="ko-KR" altLang="en-US" sz="1050" dirty="0"/>
              <a:t>스테레오 출력</a:t>
            </a:r>
            <a:r>
              <a:rPr lang="en-US" altLang="ko-KR" sz="1050" dirty="0"/>
              <a:t>,</a:t>
            </a:r>
            <a:r>
              <a:rPr lang="ko-KR" altLang="en-US" sz="1050" dirty="0"/>
              <a:t> </a:t>
            </a:r>
            <a:r>
              <a:rPr lang="en-US" altLang="ko-KR" sz="1050" dirty="0"/>
              <a:t>USB </a:t>
            </a:r>
            <a:r>
              <a:rPr lang="ko-KR" altLang="en-US" sz="1050" dirty="0"/>
              <a:t>오디오</a:t>
            </a:r>
            <a:r>
              <a:rPr lang="en-US" altLang="ko-KR" sz="1050" dirty="0"/>
              <a:t>,</a:t>
            </a:r>
            <a:r>
              <a:rPr lang="ko-KR" altLang="en-US" sz="1050" dirty="0"/>
              <a:t> </a:t>
            </a:r>
            <a:r>
              <a:rPr lang="en-US" altLang="ko-KR" sz="1050" dirty="0"/>
              <a:t>HDMI </a:t>
            </a:r>
            <a:r>
              <a:rPr lang="ko-KR" altLang="en-US" sz="1050" dirty="0"/>
              <a:t>음성출력</a:t>
            </a:r>
            <a:r>
              <a:rPr lang="en-US" altLang="ko-KR" sz="1050" dirty="0"/>
              <a:t>(TV</a:t>
            </a:r>
            <a:r>
              <a:rPr lang="ko-KR" altLang="en-US" sz="1050" dirty="0"/>
              <a:t>외</a:t>
            </a:r>
            <a:r>
              <a:rPr lang="en-US" altLang="ko-KR" sz="1050" dirty="0"/>
              <a:t>)</a:t>
            </a:r>
          </a:p>
          <a:p>
            <a:pPr lvl="1"/>
            <a:endParaRPr lang="en-US" altLang="ko-KR" sz="1400" dirty="0"/>
          </a:p>
          <a:p>
            <a:r>
              <a:rPr lang="ko-KR" altLang="en-US" sz="1400" dirty="0"/>
              <a:t>장비제어</a:t>
            </a:r>
            <a:endParaRPr lang="en-US" altLang="ko-KR" sz="1400" dirty="0"/>
          </a:p>
          <a:p>
            <a:pPr lvl="1"/>
            <a:r>
              <a:rPr lang="en-US" altLang="ko-KR" sz="1050" dirty="0"/>
              <a:t>TC8 </a:t>
            </a:r>
            <a:r>
              <a:rPr lang="ko-KR" altLang="en-US" sz="1050" dirty="0"/>
              <a:t>혹은 </a:t>
            </a:r>
            <a:r>
              <a:rPr lang="en-US" altLang="ko-KR" sz="1050" dirty="0"/>
              <a:t>TC10 </a:t>
            </a:r>
            <a:r>
              <a:rPr lang="ko-KR" altLang="en-US" sz="1050" dirty="0"/>
              <a:t>컬러터치 컨트롤러</a:t>
            </a:r>
            <a:endParaRPr lang="en-US" altLang="ko-KR" sz="1050" dirty="0"/>
          </a:p>
          <a:p>
            <a:pPr lvl="1"/>
            <a:r>
              <a:rPr lang="en-US" altLang="ko-KR" sz="1050" dirty="0"/>
              <a:t>API</a:t>
            </a:r>
            <a:r>
              <a:rPr lang="ko-KR" altLang="en-US" sz="1050" dirty="0"/>
              <a:t> 제공으로 제</a:t>
            </a:r>
            <a:r>
              <a:rPr lang="en-US" altLang="ko-KR" sz="1050" dirty="0"/>
              <a:t>3</a:t>
            </a:r>
            <a:r>
              <a:rPr lang="ko-KR" altLang="en-US" sz="1050" dirty="0"/>
              <a:t>자 솔루션</a:t>
            </a:r>
            <a:r>
              <a:rPr lang="en-US" altLang="ko-KR" sz="1050" dirty="0"/>
              <a:t>(</a:t>
            </a:r>
            <a:r>
              <a:rPr lang="ko-KR" altLang="en-US" sz="1050" dirty="0"/>
              <a:t>통합제어 등</a:t>
            </a:r>
            <a:r>
              <a:rPr lang="en-US" altLang="ko-KR" sz="1050" dirty="0"/>
              <a:t>)</a:t>
            </a:r>
          </a:p>
          <a:p>
            <a:pPr lvl="1"/>
            <a:endParaRPr lang="en-US" altLang="ko-KR" sz="1050" dirty="0"/>
          </a:p>
          <a:p>
            <a:r>
              <a:rPr lang="en-US" altLang="ko-KR" sz="1400" dirty="0"/>
              <a:t>Studio G62 </a:t>
            </a:r>
            <a:r>
              <a:rPr lang="ko-KR" altLang="en-US" sz="1400" dirty="0"/>
              <a:t>와 차이점</a:t>
            </a:r>
            <a:endParaRPr lang="en-US" altLang="ko-KR" sz="1400" dirty="0"/>
          </a:p>
          <a:p>
            <a:pPr lvl="1"/>
            <a:r>
              <a:rPr lang="ko-KR" altLang="en-US" sz="1050" dirty="0"/>
              <a:t>카메라 포트</a:t>
            </a:r>
            <a:r>
              <a:rPr lang="en-US" altLang="ko-KR" sz="1050" dirty="0"/>
              <a:t>:</a:t>
            </a:r>
            <a:r>
              <a:rPr lang="ko-KR" altLang="en-US" sz="1050" dirty="0"/>
              <a:t> </a:t>
            </a:r>
            <a:r>
              <a:rPr lang="en-US" altLang="ko-KR" sz="1050" dirty="0" err="1"/>
              <a:t>EagleEye</a:t>
            </a:r>
            <a:r>
              <a:rPr lang="en-US" altLang="ko-KR" sz="1050" dirty="0"/>
              <a:t> IV </a:t>
            </a:r>
            <a:r>
              <a:rPr lang="ko-KR" altLang="en-US" sz="1050" dirty="0"/>
              <a:t>포트</a:t>
            </a:r>
            <a:r>
              <a:rPr lang="en-US" altLang="ko-KR" sz="1050" dirty="0"/>
              <a:t>(HDCI) </a:t>
            </a:r>
            <a:r>
              <a:rPr lang="ko-KR" altLang="en-US" sz="1050" dirty="0"/>
              <a:t>지원</a:t>
            </a:r>
            <a:endParaRPr lang="en-US" altLang="ko-KR" sz="1050" dirty="0"/>
          </a:p>
          <a:p>
            <a:pPr lvl="1"/>
            <a:r>
              <a:rPr lang="ko-KR" altLang="en-US" sz="1050" dirty="0"/>
              <a:t>마이크 포트</a:t>
            </a:r>
            <a:r>
              <a:rPr lang="en-US" altLang="ko-KR" sz="1050" dirty="0"/>
              <a:t>/LLN:</a:t>
            </a:r>
            <a:r>
              <a:rPr lang="ko-KR" altLang="en-US" sz="1050" dirty="0"/>
              <a:t> </a:t>
            </a:r>
            <a:r>
              <a:rPr lang="en-US" altLang="ko-KR" sz="1050" dirty="0"/>
              <a:t>3</a:t>
            </a:r>
            <a:r>
              <a:rPr lang="ko-KR" altLang="en-US" sz="1050" dirty="0"/>
              <a:t>개의 스튜디오넷 허브 내장</a:t>
            </a:r>
            <a:r>
              <a:rPr lang="en-US" altLang="ko-KR" sz="1050" dirty="0"/>
              <a:t>(</a:t>
            </a:r>
            <a:r>
              <a:rPr lang="ko-KR" altLang="en-US" sz="1050" dirty="0"/>
              <a:t>마이크 </a:t>
            </a:r>
            <a:r>
              <a:rPr lang="en-US" altLang="ko-KR" sz="1050" dirty="0"/>
              <a:t>3</a:t>
            </a:r>
            <a:r>
              <a:rPr lang="ko-KR" altLang="en-US" sz="1050" dirty="0"/>
              <a:t>개 혹은 </a:t>
            </a:r>
            <a:r>
              <a:rPr lang="en-US" altLang="ko-KR" sz="1050" dirty="0"/>
              <a:t>E70 </a:t>
            </a:r>
            <a:r>
              <a:rPr lang="ko-KR" altLang="en-US" sz="1050" dirty="0"/>
              <a:t>카메라와 </a:t>
            </a:r>
            <a:r>
              <a:rPr lang="en-US" altLang="ko-KR" sz="1050" dirty="0"/>
              <a:t>IP Table Mic 2</a:t>
            </a:r>
            <a:r>
              <a:rPr lang="ko-KR" altLang="en-US" sz="1050" dirty="0"/>
              <a:t>개 연결</a:t>
            </a:r>
            <a:r>
              <a:rPr lang="en-US" altLang="ko-KR" sz="1050" dirty="0"/>
              <a:t>,</a:t>
            </a:r>
            <a:r>
              <a:rPr lang="ko-KR" altLang="en-US" sz="1050" dirty="0"/>
              <a:t> 혹은 </a:t>
            </a:r>
            <a:r>
              <a:rPr lang="en-US" altLang="ko-KR" sz="1050" dirty="0"/>
              <a:t>Studio Net </a:t>
            </a:r>
            <a:r>
              <a:rPr lang="ko-KR" altLang="en-US" sz="1050" dirty="0" err="1"/>
              <a:t>외장허브로</a:t>
            </a:r>
            <a:r>
              <a:rPr lang="ko-KR" altLang="en-US" sz="1050" dirty="0"/>
              <a:t> 연장 가능</a:t>
            </a:r>
            <a:endParaRPr lang="en-US" altLang="ko-KR" sz="1050" dirty="0"/>
          </a:p>
          <a:p>
            <a:pPr marL="0" indent="0">
              <a:buNone/>
            </a:pPr>
            <a:endParaRPr lang="ko-KR" altLang="en-US" sz="1400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D35331B-38C1-AE8E-5960-675173597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14</a:t>
            </a:fld>
            <a:endParaRPr kumimoji="1" lang="ko-Kore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FD19F-2711-C350-29FB-49C0CAAF3A18}"/>
              </a:ext>
            </a:extLst>
          </p:cNvPr>
          <p:cNvSpPr txBox="1"/>
          <p:nvPr/>
        </p:nvSpPr>
        <p:spPr>
          <a:xfrm>
            <a:off x="9591675" y="5798206"/>
            <a:ext cx="70544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VCS</a:t>
            </a:r>
            <a:endParaRPr kumimoji="1" lang="ko-KR" altLang="en-US" sz="1200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1026" name="Picture 2" descr="HP Poly G7500 - Modular Video Conferencing System | HP® Official Site">
            <a:extLst>
              <a:ext uri="{FF2B5EF4-FFF2-40B4-BE49-F238E27FC236}">
                <a16:creationId xmlns:a16="http://schemas.microsoft.com/office/drawing/2014/main" id="{EC6BB825-4137-D974-02B3-0DC7B6F0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550" y="5240472"/>
            <a:ext cx="3486150" cy="11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19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0037E-3439-7E7D-12E7-2639D320D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9D86BC-5811-4BD4-8FE0-D05EC910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Poly G7500</a:t>
            </a:r>
            <a:r>
              <a:rPr kumimoji="1" lang="ko-KR" altLang="en-US" dirty="0"/>
              <a:t> 구성도</a:t>
            </a:r>
            <a:r>
              <a:rPr kumimoji="1" lang="en-US" altLang="ko-KR" sz="2000" dirty="0"/>
              <a:t>(IP Table Mic</a:t>
            </a:r>
            <a:r>
              <a:rPr kumimoji="1" lang="ko-KR" altLang="en-US" sz="2000" dirty="0"/>
              <a:t> 사용사례</a:t>
            </a:r>
            <a:r>
              <a:rPr kumimoji="1" lang="en-US" altLang="ko-KR" sz="2000" dirty="0"/>
              <a:t>)</a:t>
            </a:r>
            <a:endParaRPr kumimoji="1" lang="ko-Kore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5F8F3F9-A872-0F93-5499-FCFCF5CBD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15</a:t>
            </a:fld>
            <a:endParaRPr kumimoji="1" lang="ko-Kore-KR" altLang="en-US"/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EDD6E83E-CA4A-D4C8-C919-0B9C4B1147D0}"/>
              </a:ext>
            </a:extLst>
          </p:cNvPr>
          <p:cNvSpPr/>
          <p:nvPr/>
        </p:nvSpPr>
        <p:spPr>
          <a:xfrm>
            <a:off x="9373773" y="4059842"/>
            <a:ext cx="2208627" cy="1038417"/>
          </a:xfrm>
          <a:prstGeom prst="roundRect">
            <a:avLst>
              <a:gd name="adj" fmla="val 650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3" name="꺾인 연결선[E] 12">
            <a:extLst>
              <a:ext uri="{FF2B5EF4-FFF2-40B4-BE49-F238E27FC236}">
                <a16:creationId xmlns:a16="http://schemas.microsoft.com/office/drawing/2014/main" id="{1B7B43FB-A5CD-3BEB-E124-2268C86B688E}"/>
              </a:ext>
            </a:extLst>
          </p:cNvPr>
          <p:cNvCxnSpPr>
            <a:cxnSpLocks/>
            <a:stCxn id="58" idx="3"/>
            <a:endCxn id="62" idx="0"/>
          </p:cNvCxnSpPr>
          <p:nvPr/>
        </p:nvCxnSpPr>
        <p:spPr>
          <a:xfrm>
            <a:off x="1626410" y="1955984"/>
            <a:ext cx="2573885" cy="1102004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72 x 72 Manual Projector Screen - Wall or Ceiling Mounted Projector Screen  | 247ProjectorPlaza.com, Nigeria">
            <a:extLst>
              <a:ext uri="{FF2B5EF4-FFF2-40B4-BE49-F238E27FC236}">
                <a16:creationId xmlns:a16="http://schemas.microsoft.com/office/drawing/2014/main" id="{FB5B208C-0B9F-E16E-AAD7-F3C05181D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2692" y="1389222"/>
            <a:ext cx="2677885" cy="16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꺾인 연결선[E] 14">
            <a:extLst>
              <a:ext uri="{FF2B5EF4-FFF2-40B4-BE49-F238E27FC236}">
                <a16:creationId xmlns:a16="http://schemas.microsoft.com/office/drawing/2014/main" id="{CD66948E-1B51-21BF-9A6E-583510AD8BE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17184" y="2607675"/>
            <a:ext cx="756719" cy="1557999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꺾인 연결선[E] 15">
            <a:extLst>
              <a:ext uri="{FF2B5EF4-FFF2-40B4-BE49-F238E27FC236}">
                <a16:creationId xmlns:a16="http://schemas.microsoft.com/office/drawing/2014/main" id="{92C96E3A-38B8-7B69-DD84-2C50745D56DA}"/>
              </a:ext>
            </a:extLst>
          </p:cNvPr>
          <p:cNvCxnSpPr>
            <a:cxnSpLocks/>
          </p:cNvCxnSpPr>
          <p:nvPr/>
        </p:nvCxnSpPr>
        <p:spPr>
          <a:xfrm>
            <a:off x="2859606" y="3898782"/>
            <a:ext cx="2051760" cy="39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[E] 20">
            <a:extLst>
              <a:ext uri="{FF2B5EF4-FFF2-40B4-BE49-F238E27FC236}">
                <a16:creationId xmlns:a16="http://schemas.microsoft.com/office/drawing/2014/main" id="{CDBC63EE-6D2B-9A24-065E-492CCE6FA14C}"/>
              </a:ext>
            </a:extLst>
          </p:cNvPr>
          <p:cNvCxnSpPr>
            <a:cxnSpLocks/>
            <a:stCxn id="31" idx="2"/>
            <a:endCxn id="30" idx="1"/>
          </p:cNvCxnSpPr>
          <p:nvPr/>
        </p:nvCxnSpPr>
        <p:spPr>
          <a:xfrm rot="16200000" flipH="1">
            <a:off x="6124467" y="4139952"/>
            <a:ext cx="1680539" cy="1489730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3901DFC-85CE-F7A7-D0DB-BFC0DB144863}"/>
              </a:ext>
            </a:extLst>
          </p:cNvPr>
          <p:cNvSpPr txBox="1"/>
          <p:nvPr/>
        </p:nvSpPr>
        <p:spPr>
          <a:xfrm>
            <a:off x="5153569" y="4484330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HDMI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BE2EA-811D-E0BD-16CA-68ECD95C7BF6}"/>
              </a:ext>
            </a:extLst>
          </p:cNvPr>
          <p:cNvSpPr txBox="1"/>
          <p:nvPr/>
        </p:nvSpPr>
        <p:spPr>
          <a:xfrm>
            <a:off x="8599323" y="5555338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Ethernet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C771B1-2142-FA5A-86D8-3ACB1A75EE32}"/>
              </a:ext>
            </a:extLst>
          </p:cNvPr>
          <p:cNvSpPr txBox="1"/>
          <p:nvPr/>
        </p:nvSpPr>
        <p:spPr>
          <a:xfrm>
            <a:off x="6219870" y="5464975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Ethernet, PoE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F535F4-CB9E-4E62-45BB-484CF99611A1}"/>
              </a:ext>
            </a:extLst>
          </p:cNvPr>
          <p:cNvSpPr txBox="1"/>
          <p:nvPr/>
        </p:nvSpPr>
        <p:spPr>
          <a:xfrm>
            <a:off x="7950787" y="3459034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HDMI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AA347-41A1-40CA-2A7C-E8B3F80B93D3}"/>
              </a:ext>
            </a:extLst>
          </p:cNvPr>
          <p:cNvSpPr txBox="1"/>
          <p:nvPr/>
        </p:nvSpPr>
        <p:spPr>
          <a:xfrm>
            <a:off x="1055591" y="4953137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TC10 </a:t>
            </a:r>
            <a:r>
              <a:rPr kumimoji="1" lang="ko-KR" altLang="en-US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컨트롤러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57297BF-EBAE-A1AF-741B-5EBFDC987BB7}"/>
              </a:ext>
            </a:extLst>
          </p:cNvPr>
          <p:cNvSpPr/>
          <p:nvPr/>
        </p:nvSpPr>
        <p:spPr>
          <a:xfrm>
            <a:off x="5331419" y="3919179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F1759C-6E23-AE9E-A5F8-B8EDB98889A3}"/>
              </a:ext>
            </a:extLst>
          </p:cNvPr>
          <p:cNvSpPr txBox="1"/>
          <p:nvPr/>
        </p:nvSpPr>
        <p:spPr>
          <a:xfrm>
            <a:off x="813485" y="3809895"/>
            <a:ext cx="124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IP Table Mic</a:t>
            </a:r>
          </a:p>
          <a:p>
            <a:pPr algn="ctr"/>
            <a:r>
              <a:rPr kumimoji="1" lang="ko-KR" altLang="en-US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혹은 </a:t>
            </a:r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Studio A2 Mic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B0EBF78-C45B-5B89-54D4-38AC11DF2DBA}"/>
              </a:ext>
            </a:extLst>
          </p:cNvPr>
          <p:cNvSpPr/>
          <p:nvPr/>
        </p:nvSpPr>
        <p:spPr>
          <a:xfrm>
            <a:off x="7709600" y="5748631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DD36EBE-4F90-6BD4-3EAC-36831BF7CA29}"/>
              </a:ext>
            </a:extLst>
          </p:cNvPr>
          <p:cNvSpPr/>
          <p:nvPr/>
        </p:nvSpPr>
        <p:spPr>
          <a:xfrm>
            <a:off x="7709601" y="5669431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03060FE-6772-EDA8-5DC9-04F44A32A767}"/>
              </a:ext>
            </a:extLst>
          </p:cNvPr>
          <p:cNvSpPr/>
          <p:nvPr/>
        </p:nvSpPr>
        <p:spPr>
          <a:xfrm>
            <a:off x="6154116" y="3933236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FF6E9D8-DD83-28D1-BFE7-363E9AC0FC17}"/>
              </a:ext>
            </a:extLst>
          </p:cNvPr>
          <p:cNvSpPr/>
          <p:nvPr/>
        </p:nvSpPr>
        <p:spPr>
          <a:xfrm>
            <a:off x="5136210" y="3938565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33" name="꺾인 연결선[E] 32">
            <a:extLst>
              <a:ext uri="{FF2B5EF4-FFF2-40B4-BE49-F238E27FC236}">
                <a16:creationId xmlns:a16="http://schemas.microsoft.com/office/drawing/2014/main" id="{2655B088-CA50-60C9-8D31-63AD9675FE87}"/>
              </a:ext>
            </a:extLst>
          </p:cNvPr>
          <p:cNvCxnSpPr>
            <a:cxnSpLocks/>
            <a:endCxn id="59" idx="2"/>
          </p:cNvCxnSpPr>
          <p:nvPr/>
        </p:nvCxnSpPr>
        <p:spPr>
          <a:xfrm rot="10800000">
            <a:off x="2457417" y="5404810"/>
            <a:ext cx="6972262" cy="393089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꺾인 연결선[E] 33">
            <a:extLst>
              <a:ext uri="{FF2B5EF4-FFF2-40B4-BE49-F238E27FC236}">
                <a16:creationId xmlns:a16="http://schemas.microsoft.com/office/drawing/2014/main" id="{419B5DDE-09CE-3946-4DED-F5C0516B6019}"/>
              </a:ext>
            </a:extLst>
          </p:cNvPr>
          <p:cNvCxnSpPr>
            <a:cxnSpLocks/>
            <a:stCxn id="31" idx="0"/>
            <a:endCxn id="14" idx="2"/>
          </p:cNvCxnSpPr>
          <p:nvPr/>
        </p:nvCxnSpPr>
        <p:spPr>
          <a:xfrm rot="5400000" flipH="1" flipV="1">
            <a:off x="7207411" y="2079012"/>
            <a:ext cx="866684" cy="284176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D26E5D9-6211-0B2E-3C25-96496587C1D1}"/>
              </a:ext>
            </a:extLst>
          </p:cNvPr>
          <p:cNvSpPr/>
          <p:nvPr/>
        </p:nvSpPr>
        <p:spPr>
          <a:xfrm>
            <a:off x="7700456" y="5837068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C8E7264-BD6C-813C-E187-DBF0A355BFAC}"/>
              </a:ext>
            </a:extLst>
          </p:cNvPr>
          <p:cNvSpPr/>
          <p:nvPr/>
        </p:nvSpPr>
        <p:spPr>
          <a:xfrm>
            <a:off x="5847295" y="3936774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20705B4-D42C-D610-1F30-AFF0DA67CBD7}"/>
              </a:ext>
            </a:extLst>
          </p:cNvPr>
          <p:cNvSpPr/>
          <p:nvPr/>
        </p:nvSpPr>
        <p:spPr>
          <a:xfrm>
            <a:off x="5308470" y="3942053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5054503-B272-7FF2-81FB-79854A8EA88C}"/>
              </a:ext>
            </a:extLst>
          </p:cNvPr>
          <p:cNvSpPr/>
          <p:nvPr/>
        </p:nvSpPr>
        <p:spPr>
          <a:xfrm>
            <a:off x="5558830" y="3937647"/>
            <a:ext cx="131509" cy="1113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39" name="꺾인 연결선[E] 38">
            <a:extLst>
              <a:ext uri="{FF2B5EF4-FFF2-40B4-BE49-F238E27FC236}">
                <a16:creationId xmlns:a16="http://schemas.microsoft.com/office/drawing/2014/main" id="{071A3F84-45BC-28F3-6A6E-41E66D3DCDC4}"/>
              </a:ext>
            </a:extLst>
          </p:cNvPr>
          <p:cNvCxnSpPr>
            <a:cxnSpLocks/>
            <a:stCxn id="55" idx="3"/>
            <a:endCxn id="32" idx="2"/>
          </p:cNvCxnSpPr>
          <p:nvPr/>
        </p:nvCxnSpPr>
        <p:spPr>
          <a:xfrm flipV="1">
            <a:off x="4929117" y="4049877"/>
            <a:ext cx="272848" cy="1051511"/>
          </a:xfrm>
          <a:prstGeom prst="bentConnector2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그림 40">
            <a:extLst>
              <a:ext uri="{FF2B5EF4-FFF2-40B4-BE49-F238E27FC236}">
                <a16:creationId xmlns:a16="http://schemas.microsoft.com/office/drawing/2014/main" id="{370120C1-FFA1-2C64-2B96-C556CA8086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093" y="5568886"/>
            <a:ext cx="1083953" cy="44882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3EF640E-392E-C824-6AAE-CF86BA7813CF}"/>
              </a:ext>
            </a:extLst>
          </p:cNvPr>
          <p:cNvSpPr txBox="1"/>
          <p:nvPr/>
        </p:nvSpPr>
        <p:spPr>
          <a:xfrm>
            <a:off x="6685815" y="3761894"/>
            <a:ext cx="713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CODEC</a:t>
            </a:r>
          </a:p>
          <a:p>
            <a:r>
              <a:rPr kumimoji="1" lang="en-US" altLang="ko-KR" sz="105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(G7500)</a:t>
            </a:r>
            <a:endParaRPr kumimoji="1" lang="ko-KR" altLang="en-US" sz="105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91415E-3E3A-E00E-1438-99C32A37523D}"/>
              </a:ext>
            </a:extLst>
          </p:cNvPr>
          <p:cNvSpPr txBox="1"/>
          <p:nvPr/>
        </p:nvSpPr>
        <p:spPr>
          <a:xfrm>
            <a:off x="8748169" y="196117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Display #2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E6E23A-EBD8-E237-B458-9801D7F37935}"/>
              </a:ext>
            </a:extLst>
          </p:cNvPr>
          <p:cNvSpPr txBox="1"/>
          <p:nvPr/>
        </p:nvSpPr>
        <p:spPr>
          <a:xfrm>
            <a:off x="6006282" y="1925997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Display #1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3E0216-742A-359B-5B46-196DA0939C47}"/>
              </a:ext>
            </a:extLst>
          </p:cNvPr>
          <p:cNvSpPr txBox="1"/>
          <p:nvPr/>
        </p:nvSpPr>
        <p:spPr>
          <a:xfrm>
            <a:off x="1669461" y="2179913"/>
            <a:ext cx="17203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Camera</a:t>
            </a:r>
            <a:r>
              <a:rPr kumimoji="1" lang="ko-KR" altLang="en-US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option</a:t>
            </a:r>
          </a:p>
          <a:p>
            <a:pPr algn="ctr"/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(Studio E60,</a:t>
            </a:r>
            <a:r>
              <a:rPr kumimoji="1" lang="ko-KR" altLang="en-US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E70, E360))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D55AB8-015C-1148-C9C6-4CA4EC8325EC}"/>
              </a:ext>
            </a:extLst>
          </p:cNvPr>
          <p:cNvSpPr txBox="1"/>
          <p:nvPr/>
        </p:nvSpPr>
        <p:spPr>
          <a:xfrm>
            <a:off x="5934562" y="3010421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HDMI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B09C39-6A9E-E5E9-911C-A077EC6E5407}"/>
              </a:ext>
            </a:extLst>
          </p:cNvPr>
          <p:cNvSpPr txBox="1"/>
          <p:nvPr/>
        </p:nvSpPr>
        <p:spPr>
          <a:xfrm>
            <a:off x="2926358" y="4983097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자료공유 노트북</a:t>
            </a:r>
          </a:p>
        </p:txBody>
      </p:sp>
      <p:cxnSp>
        <p:nvCxnSpPr>
          <p:cNvPr id="48" name="직선 연결선[R] 47">
            <a:extLst>
              <a:ext uri="{FF2B5EF4-FFF2-40B4-BE49-F238E27FC236}">
                <a16:creationId xmlns:a16="http://schemas.microsoft.com/office/drawing/2014/main" id="{2130E910-02B9-3D92-FD17-A0C1EED2E623}"/>
              </a:ext>
            </a:extLst>
          </p:cNvPr>
          <p:cNvCxnSpPr/>
          <p:nvPr/>
        </p:nvCxnSpPr>
        <p:spPr>
          <a:xfrm>
            <a:off x="9702268" y="4336769"/>
            <a:ext cx="531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[R] 48">
            <a:extLst>
              <a:ext uri="{FF2B5EF4-FFF2-40B4-BE49-F238E27FC236}">
                <a16:creationId xmlns:a16="http://schemas.microsoft.com/office/drawing/2014/main" id="{350417E9-AA20-9B96-5808-F95B9EFDC776}"/>
              </a:ext>
            </a:extLst>
          </p:cNvPr>
          <p:cNvCxnSpPr/>
          <p:nvPr/>
        </p:nvCxnSpPr>
        <p:spPr>
          <a:xfrm>
            <a:off x="9702268" y="4564964"/>
            <a:ext cx="53162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[R] 49">
            <a:extLst>
              <a:ext uri="{FF2B5EF4-FFF2-40B4-BE49-F238E27FC236}">
                <a16:creationId xmlns:a16="http://schemas.microsoft.com/office/drawing/2014/main" id="{E9794FA8-ABDE-C7CE-70CA-31B6A1D8AC21}"/>
              </a:ext>
            </a:extLst>
          </p:cNvPr>
          <p:cNvCxnSpPr/>
          <p:nvPr/>
        </p:nvCxnSpPr>
        <p:spPr>
          <a:xfrm>
            <a:off x="9702268" y="4811882"/>
            <a:ext cx="53162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4204D79-6612-3B64-00B2-86B1B069B8B0}"/>
              </a:ext>
            </a:extLst>
          </p:cNvPr>
          <p:cNvSpPr txBox="1"/>
          <p:nvPr/>
        </p:nvSpPr>
        <p:spPr>
          <a:xfrm>
            <a:off x="10212630" y="4236693"/>
            <a:ext cx="880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9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비디오</a:t>
            </a:r>
            <a:r>
              <a:rPr kumimoji="1" lang="en-US" altLang="ko-KR" sz="9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/HDMI</a:t>
            </a:r>
            <a:endParaRPr kumimoji="1" lang="ko-KR" altLang="en-US" sz="9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FECE62-4544-2BE0-EB89-4D8ACADBC454}"/>
              </a:ext>
            </a:extLst>
          </p:cNvPr>
          <p:cNvSpPr txBox="1"/>
          <p:nvPr/>
        </p:nvSpPr>
        <p:spPr>
          <a:xfrm>
            <a:off x="10212630" y="4442551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9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오디오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ACDCDB-6C86-1010-BAB1-422D620B62BA}"/>
              </a:ext>
            </a:extLst>
          </p:cNvPr>
          <p:cNvSpPr txBox="1"/>
          <p:nvPr/>
        </p:nvSpPr>
        <p:spPr>
          <a:xfrm>
            <a:off x="10205352" y="4686689"/>
            <a:ext cx="1156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9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네트워크</a:t>
            </a:r>
            <a:r>
              <a:rPr kumimoji="1" lang="en-US" altLang="ko-KR" sz="9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(Ethernet)</a:t>
            </a:r>
            <a:endParaRPr kumimoji="1" lang="ko-KR" altLang="en-US" sz="9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2531B6-75CC-5799-C8AE-F6FA92818EF5}"/>
              </a:ext>
            </a:extLst>
          </p:cNvPr>
          <p:cNvSpPr txBox="1"/>
          <p:nvPr/>
        </p:nvSpPr>
        <p:spPr>
          <a:xfrm>
            <a:off x="7636532" y="5347620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HUB Switch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55" name="Picture 21" descr="노트북 학생용 - 모든 시리즈｜ASUS 한국">
            <a:extLst>
              <a:ext uri="{FF2B5EF4-FFF2-40B4-BE49-F238E27FC236}">
                <a16:creationId xmlns:a16="http://schemas.microsoft.com/office/drawing/2014/main" id="{ED29AE53-E1AD-5E47-EACE-63D6F3F86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0729" y="4749323"/>
            <a:ext cx="968388" cy="7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7" descr="Wisfor Mobile TV Mount Stand: Floor TV Stand with Wheels for 32-65 Inch Led  Lcd Oled Screen Height Adjustable TV Trolly with 2 Tier Shelf Rolling TV  Cart Holds up to 30KG">
            <a:extLst>
              <a:ext uri="{FF2B5EF4-FFF2-40B4-BE49-F238E27FC236}">
                <a16:creationId xmlns:a16="http://schemas.microsoft.com/office/drawing/2014/main" id="{2543C068-A9BC-5E8E-E20B-F5B7FCD0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599" y="1694675"/>
            <a:ext cx="1129425" cy="15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5" descr="Poly Studio E70 스마트 카메라 - 화상회의 솔루션 | HP코리아">
            <a:extLst>
              <a:ext uri="{FF2B5EF4-FFF2-40B4-BE49-F238E27FC236}">
                <a16:creationId xmlns:a16="http://schemas.microsoft.com/office/drawing/2014/main" id="{97B1A1E4-6F59-24CB-25C9-10FA881B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690" y="1615513"/>
            <a:ext cx="1506331" cy="4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7013565-3446-5194-6359-83BC225B6A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130" y="1573266"/>
            <a:ext cx="218280" cy="765435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C9A79998-2A7E-C094-1935-FC73CBA7EC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497" y="4821436"/>
            <a:ext cx="767839" cy="583373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A817DB83-59B2-DB40-73B1-9A276C26C6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584" y="3665677"/>
            <a:ext cx="560485" cy="485262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E6F256D2-B0B3-9230-3D5F-CD3543E74C8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21" y="3665676"/>
            <a:ext cx="560485" cy="485262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B1367383-38EB-BE00-9C4A-3F5E7DB6014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742" y="3057988"/>
            <a:ext cx="1187106" cy="19176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1E3782B-2FC0-6B80-4536-3DAF44CE7C8B}"/>
              </a:ext>
            </a:extLst>
          </p:cNvPr>
          <p:cNvSpPr txBox="1"/>
          <p:nvPr/>
        </p:nvSpPr>
        <p:spPr>
          <a:xfrm>
            <a:off x="2350453" y="3030759"/>
            <a:ext cx="1223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Studio Net Switch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4096" name="그림 4095">
            <a:extLst>
              <a:ext uri="{FF2B5EF4-FFF2-40B4-BE49-F238E27FC236}">
                <a16:creationId xmlns:a16="http://schemas.microsoft.com/office/drawing/2014/main" id="{84381A36-77EB-4ABD-1A2E-E3972F6AE5F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566" y="1537401"/>
            <a:ext cx="694818" cy="559329"/>
          </a:xfrm>
          <a:prstGeom prst="rect">
            <a:avLst/>
          </a:prstGeom>
        </p:spPr>
      </p:pic>
      <p:pic>
        <p:nvPicPr>
          <p:cNvPr id="4097" name="그림 4096">
            <a:extLst>
              <a:ext uri="{FF2B5EF4-FFF2-40B4-BE49-F238E27FC236}">
                <a16:creationId xmlns:a16="http://schemas.microsoft.com/office/drawing/2014/main" id="{96975264-4BD8-50B2-D8E1-4E5C9B142D0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319" y="3673498"/>
            <a:ext cx="560485" cy="485262"/>
          </a:xfrm>
          <a:prstGeom prst="rect">
            <a:avLst/>
          </a:prstGeom>
        </p:spPr>
      </p:pic>
      <p:sp>
        <p:nvSpPr>
          <p:cNvPr id="4099" name="구름 4098">
            <a:extLst>
              <a:ext uri="{FF2B5EF4-FFF2-40B4-BE49-F238E27FC236}">
                <a16:creationId xmlns:a16="http://schemas.microsoft.com/office/drawing/2014/main" id="{59872EA2-66E6-DC8A-829C-CA2EA44C7EDC}"/>
              </a:ext>
            </a:extLst>
          </p:cNvPr>
          <p:cNvSpPr/>
          <p:nvPr/>
        </p:nvSpPr>
        <p:spPr>
          <a:xfrm>
            <a:off x="9438823" y="5473545"/>
            <a:ext cx="1091699" cy="638435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1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Internet</a:t>
            </a:r>
            <a:endParaRPr kumimoji="1" lang="ko-KR" altLang="en-US" sz="11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3CD95325-3B3B-96F7-86C0-A6129C7F6745}"/>
              </a:ext>
            </a:extLst>
          </p:cNvPr>
          <p:cNvSpPr txBox="1"/>
          <p:nvPr/>
        </p:nvSpPr>
        <p:spPr>
          <a:xfrm>
            <a:off x="10631441" y="5488355"/>
            <a:ext cx="68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Zoom</a:t>
            </a:r>
          </a:p>
          <a:p>
            <a:pPr algn="ctr"/>
            <a:r>
              <a:rPr kumimoji="1" lang="en-US" altLang="ko-KR" sz="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Teams</a:t>
            </a:r>
          </a:p>
          <a:p>
            <a:pPr algn="ctr"/>
            <a:r>
              <a:rPr kumimoji="1" lang="en-US" altLang="ko-KR" sz="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Google</a:t>
            </a:r>
          </a:p>
          <a:p>
            <a:pPr algn="ctr"/>
            <a:r>
              <a:rPr kumimoji="1" lang="en-US" altLang="ko-KR" sz="8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VCS</a:t>
            </a:r>
            <a:endParaRPr kumimoji="1" lang="ko-KR" altLang="en-US" sz="8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9218" name="Picture 2" descr="Polycom EagleEye IV 12x Camera - 8200-64350-001">
            <a:extLst>
              <a:ext uri="{FF2B5EF4-FFF2-40B4-BE49-F238E27FC236}">
                <a16:creationId xmlns:a16="http://schemas.microsoft.com/office/drawing/2014/main" id="{BFCB7BF0-FCD9-AB4F-3BD9-3FC5B78F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104" y="1442400"/>
            <a:ext cx="765436" cy="7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꺾인 연결선[E] 8">
            <a:extLst>
              <a:ext uri="{FF2B5EF4-FFF2-40B4-BE49-F238E27FC236}">
                <a16:creationId xmlns:a16="http://schemas.microsoft.com/office/drawing/2014/main" id="{4D4D3BF0-2046-31C3-A74F-7AE9A2CE7A77}"/>
              </a:ext>
            </a:extLst>
          </p:cNvPr>
          <p:cNvCxnSpPr>
            <a:cxnSpLocks/>
            <a:stCxn id="9218" idx="2"/>
            <a:endCxn id="27" idx="0"/>
          </p:cNvCxnSpPr>
          <p:nvPr/>
        </p:nvCxnSpPr>
        <p:spPr>
          <a:xfrm rot="16200000" flipH="1">
            <a:off x="4388327" y="2910331"/>
            <a:ext cx="1711343" cy="306352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[E] 16">
            <a:extLst>
              <a:ext uri="{FF2B5EF4-FFF2-40B4-BE49-F238E27FC236}">
                <a16:creationId xmlns:a16="http://schemas.microsoft.com/office/drawing/2014/main" id="{BEA3975F-717E-95C0-066F-444AED349107}"/>
              </a:ext>
            </a:extLst>
          </p:cNvPr>
          <p:cNvCxnSpPr>
            <a:cxnSpLocks/>
            <a:stCxn id="62" idx="2"/>
            <a:endCxn id="32" idx="0"/>
          </p:cNvCxnSpPr>
          <p:nvPr/>
        </p:nvCxnSpPr>
        <p:spPr>
          <a:xfrm rot="16200000" flipH="1">
            <a:off x="4356723" y="3093323"/>
            <a:ext cx="688814" cy="1001670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Poly G7500 - Modular Video Conferencing System | HP® United Kingdom">
            <a:extLst>
              <a:ext uri="{FF2B5EF4-FFF2-40B4-BE49-F238E27FC236}">
                <a16:creationId xmlns:a16="http://schemas.microsoft.com/office/drawing/2014/main" id="{B7B73FC0-04BF-8FAF-D5B6-6B8ADBE83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712" y="3794018"/>
            <a:ext cx="1831160" cy="3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0B886C-8C7B-DAF4-0AAA-D8B45D153D61}"/>
              </a:ext>
            </a:extLst>
          </p:cNvPr>
          <p:cNvSpPr txBox="1"/>
          <p:nvPr/>
        </p:nvSpPr>
        <p:spPr>
          <a:xfrm>
            <a:off x="4296859" y="2153378"/>
            <a:ext cx="1391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EagleEye</a:t>
            </a:r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IV  Camera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098" name="TextBox 4097">
            <a:extLst>
              <a:ext uri="{FF2B5EF4-FFF2-40B4-BE49-F238E27FC236}">
                <a16:creationId xmlns:a16="http://schemas.microsoft.com/office/drawing/2014/main" id="{D9078287-390F-669C-59C8-89BF324DDE35}"/>
              </a:ext>
            </a:extLst>
          </p:cNvPr>
          <p:cNvSpPr txBox="1"/>
          <p:nvPr/>
        </p:nvSpPr>
        <p:spPr>
          <a:xfrm>
            <a:off x="5042417" y="2808865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HDCI</a:t>
            </a:r>
            <a:endParaRPr kumimoji="1" lang="ko-KR" altLang="en-US" sz="10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3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E5A439-9B80-DC45-98A6-13FEB068B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ko-KR" altLang="en-US" dirty="0"/>
              <a:t>접속서비스 및 부가장비</a:t>
            </a:r>
            <a:endParaRPr kumimoji="1" lang="ko-Kore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FFA20197-982A-E128-59EB-DE4A77D368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ore-KR" altLang="en-US"/>
          </a:p>
        </p:txBody>
      </p:sp>
    </p:spTree>
    <p:extLst>
      <p:ext uri="{BB962C8B-B14F-4D97-AF65-F5344CB8AC3E}">
        <p14:creationId xmlns:p14="http://schemas.microsoft.com/office/powerpoint/2010/main" val="2500265077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257472-492D-B342-A760-DED7B1C1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/>
              <a:t>V-MEET </a:t>
            </a:r>
            <a:r>
              <a:rPr kumimoji="1" lang="ko-KR" altLang="en-US" dirty="0" err="1"/>
              <a:t>구축형 영상회의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C762D2-1AD3-4045-AE3A-AFB4D3F386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959366" cy="4937760"/>
          </a:xfrm>
        </p:spPr>
        <p:txBody>
          <a:bodyPr>
            <a:normAutofit/>
          </a:bodyPr>
          <a:lstStyle/>
          <a:p>
            <a:r>
              <a:rPr kumimoji="1" lang="en-US" altLang="ko-KR" sz="1400" dirty="0"/>
              <a:t>V-MEET(</a:t>
            </a:r>
            <a:r>
              <a:rPr kumimoji="1" lang="ko-KR" altLang="en-US" sz="1400" dirty="0"/>
              <a:t>브이밋</a:t>
            </a:r>
            <a:r>
              <a:rPr kumimoji="1" lang="en-US" altLang="ko-KR" sz="1400" dirty="0"/>
              <a:t>)</a:t>
            </a:r>
            <a:r>
              <a:rPr kumimoji="1" lang="ko-KR" altLang="en-US" sz="1400" dirty="0"/>
              <a:t>은</a:t>
            </a:r>
            <a:r>
              <a:rPr kumimoji="1" lang="en-US" altLang="ko-KR" sz="1400" dirty="0"/>
              <a:t>,</a:t>
            </a:r>
          </a:p>
          <a:p>
            <a:pPr lvl="1"/>
            <a:r>
              <a:rPr kumimoji="1" lang="en-US" altLang="ko-KR" sz="1100" dirty="0"/>
              <a:t>Zoom, MS Teams</a:t>
            </a:r>
            <a:r>
              <a:rPr kumimoji="1" lang="ko-KR" altLang="en-US" sz="1100" dirty="0"/>
              <a:t> 등과 유사한 방식이지만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회사 내부에 자체서버를 설치</a:t>
            </a:r>
            <a:endParaRPr kumimoji="1" lang="en-US" altLang="ko-KR" sz="1100" dirty="0"/>
          </a:p>
          <a:p>
            <a:pPr lvl="1"/>
            <a:r>
              <a:rPr kumimoji="1" lang="en-US" altLang="ko-KR" sz="1100" dirty="0"/>
              <a:t>100%</a:t>
            </a:r>
            <a:r>
              <a:rPr kumimoji="1" lang="ko-KR" altLang="en-US" sz="1100" dirty="0"/>
              <a:t> </a:t>
            </a:r>
            <a:r>
              <a:rPr kumimoji="1" lang="en-US" altLang="ko-KR" sz="1100" dirty="0"/>
              <a:t>WebRTC – </a:t>
            </a:r>
            <a:r>
              <a:rPr kumimoji="1" lang="ko-KR" altLang="en-US" sz="1100" dirty="0"/>
              <a:t>웹브라우저를 통하여 완벽한 화상회의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동시접속 </a:t>
            </a:r>
            <a:r>
              <a:rPr kumimoji="1" lang="en-US" altLang="ko-KR" sz="1100" dirty="0"/>
              <a:t>100</a:t>
            </a:r>
            <a:r>
              <a:rPr kumimoji="1" lang="ko-KR" altLang="en-US" sz="1100" dirty="0"/>
              <a:t>자 기본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회의실 수 </a:t>
            </a:r>
            <a:r>
              <a:rPr kumimoji="1" lang="en-US" altLang="ko-KR" sz="1100" dirty="0"/>
              <a:t>50</a:t>
            </a:r>
            <a:r>
              <a:rPr kumimoji="1" lang="ko-KR" altLang="en-US" sz="1100" dirty="0"/>
              <a:t>개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공인 도메인을 통하여 회사 내부</a:t>
            </a:r>
            <a:r>
              <a:rPr kumimoji="1" lang="en-US" altLang="ko-KR" sz="1100" dirty="0"/>
              <a:t>/</a:t>
            </a:r>
            <a:r>
              <a:rPr kumimoji="1" lang="ko-KR" altLang="en-US" sz="1100" dirty="0"/>
              <a:t>외부 접속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로컬 도메인을 채용하면 완전한 폐쇄망에서 운영 </a:t>
            </a:r>
            <a:endParaRPr kumimoji="1" lang="en-US" altLang="ko-KR" sz="1100" dirty="0"/>
          </a:p>
          <a:p>
            <a:pPr lvl="1"/>
            <a:endParaRPr kumimoji="1" lang="en-US" altLang="ko-KR" sz="1100" dirty="0"/>
          </a:p>
          <a:p>
            <a:r>
              <a:rPr kumimoji="1" lang="ko-KR" altLang="en-US" sz="1400" dirty="0"/>
              <a:t>혁신적인 간편성과 쉬운 사용</a:t>
            </a:r>
            <a:endParaRPr kumimoji="1" lang="en-US" altLang="ko-KR" sz="1400" dirty="0"/>
          </a:p>
          <a:p>
            <a:pPr lvl="1"/>
            <a:r>
              <a:rPr kumimoji="1" lang="ko-KR" altLang="en-US" sz="1100" dirty="0"/>
              <a:t>첫 화면에서 바로 회의실 생성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친숙한 유저인터페이스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유용한 회의도구</a:t>
            </a:r>
            <a:endParaRPr kumimoji="1" lang="en-US" altLang="ko-KR" sz="1100" dirty="0"/>
          </a:p>
          <a:p>
            <a:pPr marL="274320" lvl="1" indent="0">
              <a:buNone/>
            </a:pPr>
            <a:endParaRPr kumimoji="1" lang="en-US" altLang="ko-Kore-KR" sz="1100" dirty="0"/>
          </a:p>
          <a:p>
            <a:r>
              <a:rPr kumimoji="1" lang="ko-KR" altLang="en-US" sz="1400" dirty="0"/>
              <a:t>장점</a:t>
            </a:r>
            <a:endParaRPr kumimoji="1" lang="en-US" altLang="ko-KR" sz="1400" dirty="0"/>
          </a:p>
          <a:p>
            <a:pPr lvl="1"/>
            <a:r>
              <a:rPr kumimoji="1" lang="ko-KR" altLang="en-US" sz="1100" dirty="0"/>
              <a:t>최고의 보안 </a:t>
            </a:r>
            <a:r>
              <a:rPr kumimoji="1" lang="en-US" altLang="ko-KR" sz="1100" dirty="0"/>
              <a:t>–</a:t>
            </a:r>
            <a:r>
              <a:rPr kumimoji="1" lang="ko-KR" altLang="en-US" sz="1100" dirty="0"/>
              <a:t> 보안프로토콜은 기본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서버의 위치</a:t>
            </a:r>
            <a:r>
              <a:rPr kumimoji="1" lang="en-US" altLang="ko-KR" sz="1100" dirty="0"/>
              <a:t>!</a:t>
            </a:r>
            <a:r>
              <a:rPr kumimoji="1" lang="ko-KR" altLang="en-US" sz="1100" dirty="0"/>
              <a:t> 회사 내에 설치됩니다</a:t>
            </a:r>
            <a:r>
              <a:rPr kumimoji="1" lang="en-US" altLang="ko-KR" sz="1100" dirty="0"/>
              <a:t>.</a:t>
            </a:r>
          </a:p>
          <a:p>
            <a:pPr lvl="1"/>
            <a:r>
              <a:rPr kumimoji="1" lang="ko-KR" altLang="en-US" sz="1100" dirty="0"/>
              <a:t>업계 최고의 품질 </a:t>
            </a:r>
            <a:r>
              <a:rPr kumimoji="1" lang="en-US" altLang="ko-KR" sz="1100" dirty="0"/>
              <a:t>–</a:t>
            </a:r>
            <a:r>
              <a:rPr kumimoji="1" lang="ko-KR" altLang="en-US" sz="1100" dirty="0"/>
              <a:t> 유선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무선환경에서 실질적 </a:t>
            </a:r>
            <a:r>
              <a:rPr kumimoji="1" lang="en-US" altLang="ko-KR" sz="1100" dirty="0"/>
              <a:t>1080p</a:t>
            </a:r>
            <a:r>
              <a:rPr kumimoji="1" lang="ko-KR" altLang="en-US" sz="1100" dirty="0"/>
              <a:t> 통신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쉽고 편하며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유용한 회의 인터페이스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충분한 용량 </a:t>
            </a:r>
            <a:r>
              <a:rPr kumimoji="1" lang="en-US" altLang="ko-KR" sz="1100" dirty="0"/>
              <a:t>–</a:t>
            </a:r>
            <a:r>
              <a:rPr kumimoji="1" lang="ko-KR" altLang="en-US" sz="1100" dirty="0"/>
              <a:t> 서버에 따라 더욱 큰 회의 지원</a:t>
            </a:r>
            <a:endParaRPr kumimoji="1" lang="en-US" altLang="ko-KR" sz="1100" dirty="0"/>
          </a:p>
          <a:p>
            <a:pPr lvl="1"/>
            <a:r>
              <a:rPr kumimoji="1" lang="en-US" altLang="ko-KR" sz="1100" dirty="0"/>
              <a:t>Poly V</a:t>
            </a:r>
            <a:r>
              <a:rPr kumimoji="1" lang="ko-KR" altLang="en-US" sz="1100" dirty="0"/>
              <a:t> 시리즈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</a:t>
            </a:r>
            <a:r>
              <a:rPr kumimoji="1" lang="en-US" altLang="ko-KR" sz="1100" dirty="0"/>
              <a:t>X</a:t>
            </a:r>
            <a:r>
              <a:rPr kumimoji="1" lang="ko-KR" altLang="en-US" sz="1100" dirty="0"/>
              <a:t> 시리즈 화상장비와 연동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소규모 회사의 경우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트라이스가 운영하는 클라우드형 접속서비스 제공</a:t>
            </a:r>
            <a:r>
              <a:rPr kumimoji="1" lang="en-US" altLang="ko-KR" sz="1100" dirty="0"/>
              <a:t>(</a:t>
            </a:r>
            <a:r>
              <a:rPr kumimoji="1" lang="ko-KR" altLang="en-US" sz="1100" dirty="0"/>
              <a:t>별도문의</a:t>
            </a:r>
            <a:r>
              <a:rPr kumimoji="1" lang="en-US" altLang="ko-KR" sz="1100" dirty="0"/>
              <a:t>)</a:t>
            </a:r>
          </a:p>
          <a:p>
            <a:pPr lvl="1"/>
            <a:endParaRPr kumimoji="1" lang="en-US" altLang="ko-KR" sz="1100" dirty="0"/>
          </a:p>
          <a:p>
            <a:pPr lvl="1"/>
            <a:endParaRPr kumimoji="1" lang="ko-Kore-KR" altLang="en-US" sz="11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C2A81D-72E2-CE63-470E-35FE2617A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17</a:t>
            </a:fld>
            <a:endParaRPr kumimoji="1" lang="ko-Kore-KR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902728-9FD7-1703-6958-55E18453F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216152"/>
            <a:ext cx="5290272" cy="337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3426437-3214-22FD-2748-DFA48ADC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753704"/>
            <a:ext cx="2208737" cy="12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0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A3D7F-8F44-2E80-AC07-DB6543C6D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597A57-E158-8210-03E1-2B1338F2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/>
              <a:t>SmartMeeting</a:t>
            </a:r>
            <a:r>
              <a:rPr kumimoji="1" lang="ko-KR" altLang="en-US" dirty="0"/>
              <a:t> 서비스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65F5B5-C9A0-AA33-15C4-88CDC812B33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959366" cy="4937760"/>
          </a:xfrm>
        </p:spPr>
        <p:txBody>
          <a:bodyPr>
            <a:normAutofit/>
          </a:bodyPr>
          <a:lstStyle/>
          <a:p>
            <a:r>
              <a:rPr kumimoji="1" lang="en-US" altLang="ko-Kore-KR" sz="1400" dirty="0" err="1"/>
              <a:t>SmartMeeting</a:t>
            </a:r>
            <a:endParaRPr kumimoji="1" lang="en-US" altLang="ko-KR" sz="1400" dirty="0"/>
          </a:p>
          <a:p>
            <a:pPr lvl="1"/>
            <a:r>
              <a:rPr kumimoji="1" lang="ko-KR" altLang="en-US" sz="1100" dirty="0"/>
              <a:t>국제표준 기반 글로벌 화상회의 접속서비스</a:t>
            </a:r>
            <a:r>
              <a:rPr kumimoji="1" lang="en-US" altLang="ko-KR" sz="1100" dirty="0"/>
              <a:t> - H.323, SIP</a:t>
            </a:r>
          </a:p>
          <a:p>
            <a:pPr lvl="1"/>
            <a:r>
              <a:rPr kumimoji="1" lang="ko-KR" altLang="en-US" sz="1100" dirty="0"/>
              <a:t>화상전화번호 부여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다자간 동시접속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방화벽 우회</a:t>
            </a:r>
            <a:endParaRPr kumimoji="1" lang="en-US" altLang="ko-KR" sz="1100" dirty="0"/>
          </a:p>
          <a:p>
            <a:pPr lvl="1"/>
            <a:r>
              <a:rPr kumimoji="1" lang="ko-Kore-KR" altLang="en-US" sz="1100" dirty="0"/>
              <a:t>지사</a:t>
            </a:r>
            <a:r>
              <a:rPr kumimoji="1" lang="en-US" altLang="ko-Kore-KR" sz="1100" dirty="0"/>
              <a:t>,</a:t>
            </a:r>
            <a:r>
              <a:rPr kumimoji="1" lang="ko-KR" altLang="en-US" sz="1100" dirty="0"/>
              <a:t> </a:t>
            </a:r>
            <a:r>
              <a:rPr kumimoji="1" lang="ko-Kore-KR" altLang="en-US" sz="1100" dirty="0"/>
              <a:t>현장</a:t>
            </a:r>
            <a:r>
              <a:rPr kumimoji="1" lang="en-US" altLang="ko-Kore-KR" sz="1100" dirty="0"/>
              <a:t>,</a:t>
            </a:r>
            <a:r>
              <a:rPr kumimoji="1" lang="ko-KR" altLang="en-US" sz="1100" dirty="0"/>
              <a:t> </a:t>
            </a:r>
            <a:r>
              <a:rPr kumimoji="1" lang="ko-Kore-KR" altLang="en-US" sz="1100" dirty="0"/>
              <a:t>재택근무</a:t>
            </a:r>
            <a:r>
              <a:rPr kumimoji="1" lang="en-US" altLang="ko-Kore-KR" sz="1100" dirty="0"/>
              <a:t>,</a:t>
            </a:r>
            <a:r>
              <a:rPr kumimoji="1" lang="ko-KR" altLang="en-US" sz="1100" dirty="0"/>
              <a:t> 이동중이나 출장지에서 화상접속 </a:t>
            </a:r>
            <a:endParaRPr kumimoji="1" lang="en-US" altLang="ko-KR" sz="1100" dirty="0"/>
          </a:p>
          <a:p>
            <a:pPr lvl="1"/>
            <a:endParaRPr kumimoji="1" lang="en-US" altLang="ko-KR" sz="1100" dirty="0"/>
          </a:p>
          <a:p>
            <a:r>
              <a:rPr kumimoji="1" lang="ko-KR" altLang="en-US" sz="1400" dirty="0"/>
              <a:t>접속방법</a:t>
            </a:r>
            <a:endParaRPr kumimoji="1" lang="en-US" altLang="ko-KR" sz="1400" dirty="0"/>
          </a:p>
          <a:p>
            <a:pPr lvl="1"/>
            <a:r>
              <a:rPr kumimoji="1" lang="ko-Kore-KR" altLang="en-US" sz="1100" dirty="0"/>
              <a:t>각</a:t>
            </a:r>
            <a:r>
              <a:rPr kumimoji="1" lang="ko-KR" altLang="en-US" sz="1100" dirty="0"/>
              <a:t> 단말기에 화상번호 부여</a:t>
            </a:r>
            <a:r>
              <a:rPr kumimoji="1" lang="en-US" altLang="ko-KR" sz="1100" dirty="0"/>
              <a:t>:</a:t>
            </a:r>
            <a:r>
              <a:rPr kumimoji="1" lang="ko-KR" altLang="en-US" sz="1100" dirty="0"/>
              <a:t> 회의실용 화상장비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노트북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</a:t>
            </a:r>
            <a:r>
              <a:rPr kumimoji="1" lang="en-US" altLang="ko-KR" sz="1100" dirty="0"/>
              <a:t>PC</a:t>
            </a:r>
            <a:r>
              <a:rPr kumimoji="1" lang="ko-KR" altLang="en-US" sz="1100" dirty="0"/>
              <a:t> 외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화상번호를 </a:t>
            </a:r>
            <a:r>
              <a:rPr kumimoji="1" lang="ko-KR" altLang="en-US" sz="1100" dirty="0" err="1"/>
              <a:t>다이얼하여</a:t>
            </a:r>
            <a:r>
              <a:rPr kumimoji="1" lang="ko-KR" altLang="en-US" sz="1100" dirty="0"/>
              <a:t> 상대방과 </a:t>
            </a:r>
            <a:r>
              <a:rPr kumimoji="1" lang="en-US" altLang="ko-KR" sz="1100" dirty="0"/>
              <a:t>1:1</a:t>
            </a:r>
            <a:r>
              <a:rPr kumimoji="1" lang="ko-KR" altLang="en-US" sz="1100" dirty="0"/>
              <a:t> 접속 혹은 회의실로 다자접속</a:t>
            </a:r>
            <a:endParaRPr kumimoji="1" lang="en-US" altLang="ko-KR" sz="1100" dirty="0"/>
          </a:p>
          <a:p>
            <a:pPr marL="274320" lvl="1" indent="0">
              <a:buNone/>
            </a:pPr>
            <a:endParaRPr kumimoji="1" lang="en-US" altLang="ko-Kore-KR" sz="1100" dirty="0"/>
          </a:p>
          <a:p>
            <a:r>
              <a:rPr kumimoji="1" lang="ko-KR" altLang="en-US" sz="1400" dirty="0"/>
              <a:t>장점</a:t>
            </a:r>
            <a:endParaRPr kumimoji="1" lang="en-US" altLang="ko-KR" sz="1400" dirty="0"/>
          </a:p>
          <a:p>
            <a:pPr lvl="1"/>
            <a:r>
              <a:rPr kumimoji="1" lang="ko-KR" altLang="en-US" sz="1100" dirty="0"/>
              <a:t>국제표준기반 화상회의장비 지원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국내</a:t>
            </a:r>
            <a:r>
              <a:rPr kumimoji="1" lang="en-US" altLang="ko-KR" sz="1100" dirty="0"/>
              <a:t>.</a:t>
            </a:r>
            <a:r>
              <a:rPr kumimoji="1" lang="ko-KR" altLang="en-US" sz="1100" dirty="0"/>
              <a:t>외 구분 없이 사용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방화벽의 제약 없이 자유롭게 통화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장비 자체에 부여되는 번호이므로 예약없이 언제든 바로 호출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응답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업계 </a:t>
            </a:r>
            <a:r>
              <a:rPr kumimoji="1" lang="ko-KR" altLang="en-US" sz="1100" dirty="0" err="1"/>
              <a:t>최고화질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최고음질</a:t>
            </a:r>
            <a:r>
              <a:rPr kumimoji="1" lang="en-US" altLang="ko-KR" sz="1100" dirty="0"/>
              <a:t>(Zoom,</a:t>
            </a:r>
            <a:r>
              <a:rPr kumimoji="1" lang="ko-KR" altLang="en-US" sz="1100" dirty="0"/>
              <a:t> </a:t>
            </a:r>
            <a:r>
              <a:rPr kumimoji="1" lang="en-US" altLang="ko-KR" sz="1100" dirty="0"/>
              <a:t>Teams, Google Meet</a:t>
            </a:r>
            <a:r>
              <a:rPr kumimoji="1" lang="ko-KR" altLang="en-US" sz="1100" dirty="0"/>
              <a:t> 대비</a:t>
            </a:r>
            <a:r>
              <a:rPr kumimoji="1" lang="en-US" altLang="ko-KR" sz="1100" dirty="0"/>
              <a:t>)</a:t>
            </a:r>
          </a:p>
          <a:p>
            <a:pPr lvl="1"/>
            <a:r>
              <a:rPr kumimoji="1" lang="ko-KR" altLang="en-US" sz="1100" dirty="0"/>
              <a:t>국제표준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회의실장비와 접속가능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융통성 있는 계약단위</a:t>
            </a:r>
            <a:r>
              <a:rPr kumimoji="1" lang="en-US" altLang="ko-KR" sz="1100" dirty="0"/>
              <a:t>:</a:t>
            </a:r>
            <a:r>
              <a:rPr kumimoji="1" lang="ko-KR" altLang="en-US" sz="1100" dirty="0"/>
              <a:t> 한개 단위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월간 혹은 연간계약</a:t>
            </a:r>
            <a:endParaRPr kumimoji="1" lang="en-US" altLang="ko-KR" sz="1100" dirty="0"/>
          </a:p>
          <a:p>
            <a:pPr lvl="1"/>
            <a:endParaRPr kumimoji="1" lang="en-US" altLang="ko-KR" sz="1100" dirty="0"/>
          </a:p>
          <a:p>
            <a:pPr lvl="1"/>
            <a:endParaRPr kumimoji="1" lang="ko-Kore-KR" altLang="en-US" sz="1100" dirty="0"/>
          </a:p>
        </p:txBody>
      </p:sp>
      <p:pic>
        <p:nvPicPr>
          <p:cNvPr id="5" name="그림 4" descr="텍스트, 사람, 노트북이(가) 표시된 사진&#10;&#10;자동 생성된 설명">
            <a:extLst>
              <a:ext uri="{FF2B5EF4-FFF2-40B4-BE49-F238E27FC236}">
                <a16:creationId xmlns:a16="http://schemas.microsoft.com/office/drawing/2014/main" id="{196BB1CC-E9EB-FC9F-BB78-54A58CD25E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604" y="1161621"/>
            <a:ext cx="3822396" cy="5119023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EB7281-16FC-1186-6710-FB003C039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15295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581E227D-CDDF-BF48-815E-EEB68982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ore-KR" altLang="en-US" dirty="0"/>
              <a:t>회의</a:t>
            </a:r>
            <a:r>
              <a:rPr kumimoji="1" lang="ko-KR" altLang="en-US" dirty="0"/>
              <a:t>제어 </a:t>
            </a:r>
            <a:r>
              <a:rPr kumimoji="1" lang="ko-Kore-KR" altLang="en-US" dirty="0"/>
              <a:t>부가장비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2D25B0-006B-5843-94E3-6189799B82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43025"/>
            <a:ext cx="10972800" cy="417195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1600" dirty="0"/>
              <a:t>컬러터치 컨트롤러</a:t>
            </a:r>
            <a:endParaRPr lang="en-US" altLang="ko-KR" sz="1600" dirty="0"/>
          </a:p>
          <a:p>
            <a:pPr lvl="1"/>
            <a:r>
              <a:rPr lang="en-US" altLang="ko-KR" sz="1200" dirty="0"/>
              <a:t>Studio X</a:t>
            </a:r>
            <a:r>
              <a:rPr lang="ko-KR" altLang="en-US" sz="1200" dirty="0"/>
              <a:t> 시리즈 및 </a:t>
            </a:r>
            <a:r>
              <a:rPr lang="en-US" altLang="ko-KR" sz="1200" dirty="0"/>
              <a:t>G7500</a:t>
            </a:r>
            <a:r>
              <a:rPr lang="ko-KR" altLang="en-US" sz="1200" dirty="0" err="1"/>
              <a:t>에</a:t>
            </a:r>
            <a:r>
              <a:rPr lang="ko-KR" altLang="en-US" sz="1200" dirty="0"/>
              <a:t> 기본옵션으로 제공</a:t>
            </a:r>
            <a:endParaRPr lang="en-US" altLang="ko-KR" sz="1200" dirty="0"/>
          </a:p>
          <a:p>
            <a:pPr lvl="1"/>
            <a:r>
              <a:rPr lang="en-US" altLang="ko-KR" sz="1200" dirty="0"/>
              <a:t>TC10: 10</a:t>
            </a:r>
            <a:r>
              <a:rPr lang="ko-KR" altLang="en-US" sz="1200" dirty="0"/>
              <a:t>인치 컬러터치 컨트롤러</a:t>
            </a:r>
            <a:r>
              <a:rPr lang="en-US" altLang="ko-KR" sz="1200" dirty="0"/>
              <a:t>/</a:t>
            </a:r>
            <a:r>
              <a:rPr lang="ko-KR" altLang="en-US" sz="1200" dirty="0"/>
              <a:t>스케줄러</a:t>
            </a:r>
            <a:endParaRPr lang="en-US" altLang="ko-KR" sz="1200" dirty="0"/>
          </a:p>
          <a:p>
            <a:pPr lvl="1"/>
            <a:r>
              <a:rPr lang="en-US" altLang="ko-KR" sz="1200" dirty="0"/>
              <a:t>TC8: 8</a:t>
            </a:r>
            <a:r>
              <a:rPr lang="ko-KR" altLang="en-US" sz="1200" dirty="0"/>
              <a:t>인치 컬러터치 컨트롤러</a:t>
            </a:r>
            <a:endParaRPr lang="en-US" altLang="ko-KR" sz="1200" dirty="0"/>
          </a:p>
          <a:p>
            <a:endParaRPr lang="en-US" altLang="ko-KR" sz="1600" dirty="0"/>
          </a:p>
          <a:p>
            <a:r>
              <a:rPr lang="ko-KR" altLang="en-US" sz="1600" dirty="0"/>
              <a:t>블루투스 리모컨</a:t>
            </a:r>
            <a:endParaRPr lang="en-US" altLang="ko-KR" sz="1600" dirty="0"/>
          </a:p>
          <a:p>
            <a:pPr lvl="1"/>
            <a:r>
              <a:rPr lang="en-US" altLang="ko-KR" sz="1200" dirty="0"/>
              <a:t>Studio V12, Studio V52</a:t>
            </a:r>
            <a:r>
              <a:rPr lang="ko-KR" altLang="en-US" sz="1200" dirty="0"/>
              <a:t> 등에 사용되는 리모컨</a:t>
            </a:r>
            <a:endParaRPr lang="en-US" altLang="ko-KR" sz="1200" dirty="0"/>
          </a:p>
          <a:p>
            <a:pPr lvl="1"/>
            <a:r>
              <a:rPr lang="ko-KR" altLang="en-US" sz="1200" dirty="0" err="1"/>
              <a:t>전화걸기</a:t>
            </a:r>
            <a:r>
              <a:rPr lang="en-US" altLang="ko-KR" sz="1200" dirty="0"/>
              <a:t>/</a:t>
            </a:r>
            <a:r>
              <a:rPr lang="ko-KR" altLang="en-US" sz="1200" dirty="0"/>
              <a:t>받기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카메라조절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음향조절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입력선택</a:t>
            </a:r>
            <a:r>
              <a:rPr lang="ko-KR" altLang="en-US" sz="1200" dirty="0"/>
              <a:t> 등</a:t>
            </a:r>
            <a:endParaRPr lang="en-US" altLang="ko-KR" sz="1200" dirty="0"/>
          </a:p>
          <a:p>
            <a:pPr lvl="1"/>
            <a:r>
              <a:rPr lang="ko-KR" altLang="en-US" sz="1200" dirty="0"/>
              <a:t>카메라 위치 저장</a:t>
            </a:r>
            <a:r>
              <a:rPr lang="en-US" altLang="ko-KR" sz="1200" dirty="0"/>
              <a:t>, </a:t>
            </a:r>
            <a:r>
              <a:rPr lang="ko-KR" altLang="en-US" sz="1200" dirty="0"/>
              <a:t>원터치로 카메라호출</a:t>
            </a:r>
            <a:endParaRPr lang="en-US" altLang="ko-KR" sz="1200" dirty="0"/>
          </a:p>
          <a:p>
            <a:pPr marL="274320" lvl="1" indent="0">
              <a:buNone/>
            </a:pPr>
            <a:endParaRPr lang="en-US" altLang="ko-KR" sz="1200" dirty="0"/>
          </a:p>
          <a:p>
            <a:r>
              <a:rPr lang="ko-KR" altLang="en-US" sz="1400" dirty="0"/>
              <a:t>카메라 컨트롤러</a:t>
            </a:r>
            <a:endParaRPr lang="en-US" altLang="ko-KR" sz="1400" dirty="0"/>
          </a:p>
          <a:p>
            <a:pPr lvl="1"/>
            <a:r>
              <a:rPr lang="en-US" altLang="ko-KR" sz="1200" dirty="0"/>
              <a:t>Audio Mixer</a:t>
            </a:r>
            <a:r>
              <a:rPr lang="ko-KR" altLang="en-US" sz="1200" dirty="0"/>
              <a:t> 와 연동하여 마이크를 켠 사람에게 카메라 이동</a:t>
            </a:r>
            <a:endParaRPr lang="en-US" altLang="ko-KR" sz="1200" dirty="0"/>
          </a:p>
          <a:p>
            <a:pPr lvl="1"/>
            <a:r>
              <a:rPr lang="ko-KR" altLang="en-US" sz="1200" dirty="0"/>
              <a:t>제</a:t>
            </a:r>
            <a:r>
              <a:rPr lang="en-US" altLang="ko-KR" sz="1200" dirty="0"/>
              <a:t>3</a:t>
            </a:r>
            <a:r>
              <a:rPr lang="ko-KR" altLang="en-US" sz="1200" dirty="0"/>
              <a:t>자 개별 마이크 채용 시 적용</a:t>
            </a:r>
            <a:endParaRPr lang="en-US" altLang="ko-KR" sz="1200" dirty="0"/>
          </a:p>
          <a:p>
            <a:pPr lvl="1"/>
            <a:endParaRPr lang="en-US" altLang="ko-KR" sz="1200" dirty="0"/>
          </a:p>
          <a:p>
            <a:r>
              <a:rPr lang="en-US" altLang="ko-KR" sz="1400" dirty="0"/>
              <a:t>LAMB(Look-At-Me Button)</a:t>
            </a:r>
          </a:p>
          <a:p>
            <a:pPr lvl="1"/>
            <a:r>
              <a:rPr lang="ko-KR" altLang="en-US" sz="1200" dirty="0"/>
              <a:t>카메라를 호출하는 개인용 무선 버튼</a:t>
            </a:r>
            <a:r>
              <a:rPr lang="en-US" altLang="ko-KR" sz="1200" dirty="0"/>
              <a:t>,</a:t>
            </a:r>
            <a:r>
              <a:rPr lang="ko-KR" altLang="en-US" sz="1200" dirty="0"/>
              <a:t> 맞춤제작</a:t>
            </a:r>
            <a:endParaRPr lang="en-US" altLang="ko-KR" sz="1200" dirty="0"/>
          </a:p>
          <a:p>
            <a:pPr lvl="1"/>
            <a:r>
              <a:rPr lang="en-US" altLang="ko-KR" sz="1200" dirty="0"/>
              <a:t>IR </a:t>
            </a:r>
            <a:r>
              <a:rPr lang="ko-KR" altLang="en-US" sz="1200" dirty="0"/>
              <a:t>방식 및 </a:t>
            </a:r>
            <a:r>
              <a:rPr lang="en-US" altLang="ko-KR" sz="1200" dirty="0"/>
              <a:t>RF</a:t>
            </a:r>
            <a:r>
              <a:rPr lang="ko-KR" altLang="en-US" sz="1200" dirty="0"/>
              <a:t>방식으로 제공</a:t>
            </a:r>
            <a:endParaRPr lang="en-US" altLang="ko-KR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635C792-317F-61DB-960E-562F3284B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19</a:t>
            </a:fld>
            <a:endParaRPr kumimoji="1" lang="ko-Kore-KR" altLang="en-US"/>
          </a:p>
        </p:txBody>
      </p:sp>
      <p:pic>
        <p:nvPicPr>
          <p:cNvPr id="1026" name="Picture 2" descr="Poly TC10 White: Enhance meetings with touch control">
            <a:extLst>
              <a:ext uri="{FF2B5EF4-FFF2-40B4-BE49-F238E27FC236}">
                <a16:creationId xmlns:a16="http://schemas.microsoft.com/office/drawing/2014/main" id="{397A61D8-1416-358C-0F53-B639E0975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356" y="3557016"/>
            <a:ext cx="3109540" cy="22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5B35B-AA60-A60F-06C9-5A57F5A70415}"/>
              </a:ext>
            </a:extLst>
          </p:cNvPr>
          <p:cNvSpPr txBox="1"/>
          <p:nvPr/>
        </p:nvSpPr>
        <p:spPr>
          <a:xfrm>
            <a:off x="8830016" y="5622442"/>
            <a:ext cx="720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Poly TC10</a:t>
            </a:r>
            <a:endParaRPr kumimoji="1" lang="ko-KR" altLang="en-US" sz="1000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38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A71D63-0FFD-3941-90E8-785ECC94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ore-KR" altLang="en-US" dirty="0"/>
              <a:t>목차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E89791-269E-9F4B-AD7F-C75781CB345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화상회의 접속방법</a:t>
            </a:r>
            <a:endParaRPr lang="en-US" altLang="ko-KR" dirty="0"/>
          </a:p>
          <a:p>
            <a:pPr lvl="1"/>
            <a:r>
              <a:rPr lang="en-US" altLang="ko-KR" dirty="0"/>
              <a:t>BYOD</a:t>
            </a:r>
          </a:p>
          <a:p>
            <a:pPr lvl="1"/>
            <a:r>
              <a:rPr lang="en-US" altLang="ko-KR" dirty="0"/>
              <a:t>VCS</a:t>
            </a:r>
          </a:p>
          <a:p>
            <a:r>
              <a:rPr lang="ko-KR" altLang="en-US" dirty="0"/>
              <a:t>규모별 장비소개</a:t>
            </a:r>
            <a:endParaRPr lang="en-US" altLang="ko-KR" dirty="0"/>
          </a:p>
          <a:p>
            <a:pPr lvl="1"/>
            <a:r>
              <a:rPr lang="en-US" altLang="ko-KR" dirty="0"/>
              <a:t>Poly Studio</a:t>
            </a:r>
            <a:r>
              <a:rPr lang="ko-KR" altLang="en-US" dirty="0"/>
              <a:t> </a:t>
            </a:r>
            <a:r>
              <a:rPr lang="en-US" altLang="ko-KR" dirty="0"/>
              <a:t>V</a:t>
            </a:r>
            <a:r>
              <a:rPr lang="ko-KR" altLang="en-US" dirty="0"/>
              <a:t> 시리즈</a:t>
            </a:r>
            <a:endParaRPr lang="en-US" altLang="ko-KR" dirty="0"/>
          </a:p>
          <a:p>
            <a:pPr lvl="1"/>
            <a:r>
              <a:rPr lang="en-US" altLang="ko-KR" dirty="0"/>
              <a:t>Poly Studio X</a:t>
            </a:r>
            <a:r>
              <a:rPr lang="ko-KR" altLang="en-US" dirty="0"/>
              <a:t> 시리즈</a:t>
            </a:r>
            <a:endParaRPr lang="en-US" altLang="ko-KR" dirty="0"/>
          </a:p>
          <a:p>
            <a:pPr lvl="1"/>
            <a:r>
              <a:rPr lang="en-US" altLang="ko-KR" dirty="0"/>
              <a:t>Poly Studio G</a:t>
            </a:r>
            <a:r>
              <a:rPr lang="ko-KR" altLang="en-US" dirty="0"/>
              <a:t> 시리즈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접속서비스 및 부가장비</a:t>
            </a:r>
            <a:endParaRPr lang="en-US" altLang="ko-KR" dirty="0"/>
          </a:p>
          <a:p>
            <a:pPr lvl="1"/>
            <a:r>
              <a:rPr lang="en-US" altLang="ko-KR" dirty="0" err="1"/>
              <a:t>SmartMeeting</a:t>
            </a:r>
            <a:r>
              <a:rPr lang="en-US" altLang="ko-KR" dirty="0"/>
              <a:t> Service</a:t>
            </a:r>
          </a:p>
          <a:p>
            <a:pPr lvl="1"/>
            <a:r>
              <a:rPr lang="ko-KR" altLang="en-US" dirty="0"/>
              <a:t>제어기기 등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Why TRYS</a:t>
            </a:r>
          </a:p>
          <a:p>
            <a:endParaRPr lang="ko-Kore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3542E88-B5B2-3B8C-0C70-AC32F9FF1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4372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173D912F-5E51-5940-82E2-DF45DBD0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Why TRYS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07C75F6-E8FD-2447-A71F-71873998E97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6362701" cy="4937760"/>
          </a:xfrm>
        </p:spPr>
        <p:txBody>
          <a:bodyPr>
            <a:normAutofit/>
          </a:bodyPr>
          <a:lstStyle/>
          <a:p>
            <a:r>
              <a:rPr kumimoji="1" lang="en-US" altLang="ko-KR" sz="1600" dirty="0"/>
              <a:t>One-stop Shopping</a:t>
            </a:r>
          </a:p>
          <a:p>
            <a:pPr lvl="1"/>
            <a:r>
              <a:rPr kumimoji="1" lang="en-US" altLang="ko-KR" sz="1100" dirty="0"/>
              <a:t>HP Poly(</a:t>
            </a:r>
            <a:r>
              <a:rPr kumimoji="1" lang="ko-KR" altLang="en-US" sz="1100" dirty="0" err="1"/>
              <a:t>폴리콤</a:t>
            </a:r>
            <a:r>
              <a:rPr kumimoji="1" lang="en-US" altLang="ko-KR" sz="1100" dirty="0"/>
              <a:t>)</a:t>
            </a:r>
            <a:r>
              <a:rPr kumimoji="1" lang="ko-KR" altLang="en-US" sz="1100" dirty="0"/>
              <a:t>을 비롯하여 다양한 벤더의 상품을 제공합니다</a:t>
            </a:r>
            <a:r>
              <a:rPr kumimoji="1" lang="en-US" altLang="ko-KR" sz="1100" dirty="0"/>
              <a:t>.</a:t>
            </a:r>
          </a:p>
          <a:p>
            <a:pPr lvl="1"/>
            <a:r>
              <a:rPr kumimoji="1" lang="ko-KR" altLang="en-US" sz="1100" dirty="0"/>
              <a:t>화상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음성 및 자료공유 솔루션을 고객에 따라 제공합니다</a:t>
            </a:r>
            <a:r>
              <a:rPr kumimoji="1" lang="en-US" altLang="ko-KR" sz="1100" dirty="0"/>
              <a:t>.</a:t>
            </a:r>
          </a:p>
          <a:p>
            <a:pPr lvl="1"/>
            <a:r>
              <a:rPr kumimoji="1" lang="ko-KR" altLang="en-US" sz="1100" dirty="0"/>
              <a:t>하드웨어 상품 뿐 아니라 솔루션과 서비스상품을 일괄 제공합니다</a:t>
            </a:r>
            <a:r>
              <a:rPr kumimoji="1" lang="en-US" altLang="ko-KR" sz="1100" dirty="0"/>
              <a:t>.</a:t>
            </a:r>
          </a:p>
          <a:p>
            <a:pPr marL="274320" lvl="1" indent="0">
              <a:buNone/>
            </a:pPr>
            <a:endParaRPr kumimoji="1" lang="en-US" altLang="ko-KR" sz="1100" dirty="0"/>
          </a:p>
          <a:p>
            <a:r>
              <a:rPr kumimoji="1" lang="en-US" altLang="ko-KR" sz="1600" dirty="0"/>
              <a:t>Non-stop Service</a:t>
            </a:r>
          </a:p>
          <a:p>
            <a:pPr lvl="1"/>
            <a:r>
              <a:rPr kumimoji="1" lang="en-US" altLang="ko-KR" sz="1100" dirty="0"/>
              <a:t>30</a:t>
            </a:r>
            <a:r>
              <a:rPr kumimoji="1" lang="ko-KR" altLang="en-US" sz="1100" dirty="0"/>
              <a:t>년의 노하우로 장애를 근본적으로 해결해 드립니다</a:t>
            </a:r>
            <a:r>
              <a:rPr kumimoji="1" lang="en-US" altLang="ko-KR" sz="1100" dirty="0"/>
              <a:t>.</a:t>
            </a:r>
          </a:p>
          <a:p>
            <a:pPr lvl="1"/>
            <a:r>
              <a:rPr kumimoji="1" lang="ko-KR" altLang="en-US" sz="1100" dirty="0" err="1"/>
              <a:t>장애처리</a:t>
            </a:r>
            <a:r>
              <a:rPr kumimoji="1" lang="ko-KR" altLang="en-US" sz="1100" dirty="0"/>
              <a:t> 뿐 아니라 고객에게 가장 적합한 솔루션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서비스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상품을 제안합니다</a:t>
            </a:r>
            <a:r>
              <a:rPr kumimoji="1" lang="en-US" altLang="ko-KR" sz="1100" dirty="0"/>
              <a:t>.</a:t>
            </a:r>
          </a:p>
          <a:p>
            <a:pPr lvl="1"/>
            <a:r>
              <a:rPr kumimoji="1" lang="ko-KR" altLang="en-US" sz="1100" dirty="0"/>
              <a:t>장비대여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유지보수 등 종합서비스 제공</a:t>
            </a:r>
            <a:endParaRPr kumimoji="1" lang="en-US" altLang="ko-KR" sz="1100" dirty="0"/>
          </a:p>
          <a:p>
            <a:pPr lvl="1"/>
            <a:endParaRPr kumimoji="1" lang="en-US" altLang="ko-KR" sz="1100" dirty="0"/>
          </a:p>
          <a:p>
            <a:r>
              <a:rPr kumimoji="1" lang="en-US" altLang="ko-KR" sz="1600" dirty="0" err="1"/>
              <a:t>SmartMeeting</a:t>
            </a:r>
            <a:r>
              <a:rPr kumimoji="1" lang="ko-KR" altLang="en-US" sz="1600" dirty="0"/>
              <a:t> 클라우드 서비스</a:t>
            </a:r>
            <a:endParaRPr kumimoji="1" lang="en-US" altLang="ko-KR" sz="1600" dirty="0"/>
          </a:p>
          <a:p>
            <a:pPr lvl="1"/>
            <a:r>
              <a:rPr kumimoji="1" lang="ko-KR" altLang="en-US" sz="1100" dirty="0"/>
              <a:t>글로벌 화상전화국 운영 </a:t>
            </a:r>
            <a:r>
              <a:rPr kumimoji="1" lang="en-US" altLang="ko-KR" sz="1100" dirty="0"/>
              <a:t>–</a:t>
            </a:r>
            <a:r>
              <a:rPr kumimoji="1" lang="ko-KR" altLang="en-US" sz="1100" dirty="0"/>
              <a:t> 화상전화번호 제공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음성</a:t>
            </a:r>
            <a:r>
              <a:rPr kumimoji="1" lang="en-US" altLang="ko-KR" sz="1100" dirty="0"/>
              <a:t>,</a:t>
            </a:r>
            <a:r>
              <a:rPr kumimoji="1" lang="ko-KR" altLang="en-US" sz="1100" dirty="0"/>
              <a:t> 화상 다자간 접속서비스 제공</a:t>
            </a:r>
            <a:endParaRPr kumimoji="1" lang="en-US" altLang="ko-KR" sz="1100" dirty="0"/>
          </a:p>
          <a:p>
            <a:pPr lvl="1"/>
            <a:endParaRPr kumimoji="1" lang="en-US" altLang="ko-KR" sz="1100" dirty="0"/>
          </a:p>
          <a:p>
            <a:r>
              <a:rPr kumimoji="1" lang="en-US" altLang="ko-KR" sz="1600" dirty="0"/>
              <a:t>Smart VBX</a:t>
            </a:r>
          </a:p>
          <a:p>
            <a:pPr lvl="1"/>
            <a:r>
              <a:rPr kumimoji="1" lang="ko-KR" altLang="en-US" sz="1100" dirty="0" err="1"/>
              <a:t>구축형</a:t>
            </a:r>
            <a:r>
              <a:rPr kumimoji="1" lang="ko-KR" altLang="en-US" sz="1100" dirty="0"/>
              <a:t> </a:t>
            </a:r>
            <a:r>
              <a:rPr kumimoji="1" lang="ko-KR" altLang="en-US" sz="1100" dirty="0" err="1"/>
              <a:t>화상교환기</a:t>
            </a:r>
            <a:r>
              <a:rPr kumimoji="1" lang="ko-KR" altLang="en-US" sz="1100" dirty="0"/>
              <a:t> 제공</a:t>
            </a:r>
            <a:endParaRPr kumimoji="1" lang="en-US" altLang="ko-KR" sz="1100" dirty="0"/>
          </a:p>
          <a:p>
            <a:pPr lvl="1"/>
            <a:r>
              <a:rPr kumimoji="1" lang="ko-KR" altLang="en-US" sz="1100" dirty="0"/>
              <a:t>다자간 접속 솔루션 </a:t>
            </a:r>
            <a:r>
              <a:rPr kumimoji="1" lang="ko-KR" altLang="en-US" sz="1100" dirty="0" err="1"/>
              <a:t>동시제공</a:t>
            </a:r>
            <a:endParaRPr kumimoji="1" lang="en-US" altLang="ko-KR" sz="1100" dirty="0"/>
          </a:p>
          <a:p>
            <a:pPr marL="0" indent="0">
              <a:buNone/>
            </a:pPr>
            <a:endParaRPr kumimoji="1" lang="ko-Kore-KR" altLang="en-US" sz="1600" dirty="0"/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E6C207E9-025D-3C43-B78C-6BF26DC30C2A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35487"/>
              </p:ext>
            </p:extLst>
          </p:nvPr>
        </p:nvGraphicFramePr>
        <p:xfrm>
          <a:off x="6972301" y="1751012"/>
          <a:ext cx="4006850" cy="412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1A86E60-E5E6-D154-C348-C95F1513B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20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3243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hank">
            <a:extLst>
              <a:ext uri="{FF2B5EF4-FFF2-40B4-BE49-F238E27FC236}">
                <a16:creationId xmlns:a16="http://schemas.microsoft.com/office/drawing/2014/main" id="{6BCF4888-5F97-184A-BCFA-BDDB461A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802481"/>
            <a:ext cx="36576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86325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E5A439-9B80-DC45-98A6-13FEB068B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355630"/>
            <a:ext cx="8661400" cy="800100"/>
          </a:xfrm>
        </p:spPr>
        <p:txBody>
          <a:bodyPr/>
          <a:lstStyle/>
          <a:p>
            <a:r>
              <a:rPr kumimoji="1" lang="ko-Kore-KR" altLang="en-US"/>
              <a:t>화상회의</a:t>
            </a:r>
            <a:r>
              <a:rPr kumimoji="1" lang="ko-KR" altLang="en-US"/>
              <a:t>장비</a:t>
            </a:r>
            <a:r>
              <a:rPr kumimoji="1" lang="en-US" altLang="ko-KR" dirty="0"/>
              <a:t> </a:t>
            </a:r>
            <a:r>
              <a:rPr kumimoji="1" lang="ko-KR" altLang="en-US" dirty="0"/>
              <a:t>소개 </a:t>
            </a:r>
            <a:endParaRPr kumimoji="1" lang="ko-Kore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3A4CD0DF-8A11-C11B-9310-B9BD223778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99619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A7DD2B69-38F9-1C44-8F33-35D50F7B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ore-KR" altLang="en-US"/>
              <a:t>화상</a:t>
            </a:r>
            <a:r>
              <a:rPr lang="ko-KR" altLang="en-US"/>
              <a:t>회의 장비</a:t>
            </a:r>
            <a:endParaRPr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EFDAB2-FF0E-1E52-22E6-F3868FFDAB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/>
              <a:t>화상장비</a:t>
            </a:r>
            <a:r>
              <a:rPr kumimoji="1" lang="en-US" altLang="ko-KR" dirty="0"/>
              <a:t>,</a:t>
            </a:r>
            <a:r>
              <a:rPr kumimoji="1" lang="ko-KR" altLang="en-US" dirty="0"/>
              <a:t> 두가지 형태</a:t>
            </a:r>
            <a:endParaRPr kumimoji="1" lang="en-US" altLang="ko-KR" dirty="0"/>
          </a:p>
          <a:p>
            <a:pPr lvl="1"/>
            <a:endParaRPr kumimoji="1" lang="en-US" altLang="ko-KR" dirty="0"/>
          </a:p>
          <a:p>
            <a:pPr lvl="1"/>
            <a:r>
              <a:rPr kumimoji="1" lang="en-US" altLang="ko-KR" dirty="0"/>
              <a:t>BYOD</a:t>
            </a:r>
            <a:r>
              <a:rPr kumimoji="1" lang="ko-KR" altLang="en-US" dirty="0"/>
              <a:t>용 화상장비</a:t>
            </a:r>
            <a:endParaRPr kumimoji="1" lang="en-US" altLang="ko-KR" dirty="0"/>
          </a:p>
          <a:p>
            <a:pPr lvl="2"/>
            <a:r>
              <a:rPr kumimoji="1" lang="en-US" altLang="ko-KR" dirty="0"/>
              <a:t>PC</a:t>
            </a:r>
            <a:r>
              <a:rPr kumimoji="1" lang="ko-KR" altLang="en-US" dirty="0"/>
              <a:t>가 통신접속 </a:t>
            </a:r>
            <a:r>
              <a:rPr kumimoji="1" lang="en-US" altLang="ko-KR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Zoom, Teams </a:t>
            </a:r>
            <a:r>
              <a:rPr kumimoji="1" lang="ko-KR" altLang="en-US" dirty="0"/>
              <a:t>등의 </a:t>
            </a:r>
            <a:r>
              <a:rPr kumimoji="1" lang="en-US" altLang="ko-KR" dirty="0"/>
              <a:t>PC </a:t>
            </a:r>
            <a:r>
              <a:rPr kumimoji="1" lang="ko-KR" altLang="en-US" dirty="0"/>
              <a:t>어플리케이션</a:t>
            </a:r>
            <a:endParaRPr kumimoji="1" lang="en-US" altLang="ko-KR" dirty="0"/>
          </a:p>
          <a:p>
            <a:pPr lvl="2"/>
            <a:r>
              <a:rPr kumimoji="1" lang="ko-KR" altLang="en-US" dirty="0"/>
              <a:t>화상장비를 </a:t>
            </a:r>
            <a:r>
              <a:rPr kumimoji="1" lang="en-US" altLang="ko-KR" dirty="0"/>
              <a:t>PC</a:t>
            </a:r>
            <a:r>
              <a:rPr kumimoji="1" lang="ko-KR" altLang="en-US" dirty="0" err="1"/>
              <a:t>에</a:t>
            </a:r>
            <a:r>
              <a:rPr kumimoji="1" lang="ko-KR" altLang="en-US" dirty="0"/>
              <a:t> 연결</a:t>
            </a:r>
            <a:r>
              <a:rPr kumimoji="1" lang="en-US" altLang="ko-KR" dirty="0"/>
              <a:t>(USB </a:t>
            </a:r>
            <a:r>
              <a:rPr kumimoji="1" lang="ko-KR" altLang="en-US" dirty="0"/>
              <a:t>케이블</a:t>
            </a:r>
            <a:r>
              <a:rPr kumimoji="1" lang="en-US" altLang="ko-KR" dirty="0"/>
              <a:t>)</a:t>
            </a:r>
          </a:p>
          <a:p>
            <a:pPr lvl="2"/>
            <a:r>
              <a:rPr kumimoji="1" lang="ko-KR" altLang="en-US" dirty="0"/>
              <a:t>구성요소</a:t>
            </a:r>
            <a:r>
              <a:rPr kumimoji="1" lang="en-US" altLang="ko-KR" dirty="0"/>
              <a:t>:</a:t>
            </a:r>
            <a:r>
              <a:rPr kumimoji="1" lang="ko-KR" altLang="en-US" dirty="0"/>
              <a:t> 카메라</a:t>
            </a:r>
            <a:r>
              <a:rPr kumimoji="1" lang="en-US" altLang="ko-KR" dirty="0"/>
              <a:t>,</a:t>
            </a:r>
            <a:r>
              <a:rPr kumimoji="1" lang="ko-KR" altLang="en-US" dirty="0"/>
              <a:t> 마이크</a:t>
            </a:r>
            <a:r>
              <a:rPr kumimoji="1" lang="en-US" altLang="ko-KR" dirty="0"/>
              <a:t>,</a:t>
            </a:r>
            <a:r>
              <a:rPr kumimoji="1" lang="ko-KR" altLang="en-US" dirty="0"/>
              <a:t> 스피커</a:t>
            </a:r>
            <a:endParaRPr kumimoji="1" lang="en-US" altLang="ko-KR" dirty="0"/>
          </a:p>
          <a:p>
            <a:pPr lvl="2"/>
            <a:r>
              <a:rPr kumimoji="1" lang="en-US" altLang="ko-KR" dirty="0"/>
              <a:t>Poly Studio V</a:t>
            </a:r>
            <a:r>
              <a:rPr kumimoji="1" lang="ko-KR" altLang="en-US" dirty="0"/>
              <a:t>시리즈</a:t>
            </a:r>
            <a:r>
              <a:rPr kumimoji="1" lang="en-US" altLang="ko-KR" dirty="0"/>
              <a:t>(</a:t>
            </a:r>
            <a:r>
              <a:rPr kumimoji="1" lang="ko-KR" altLang="en-US" dirty="0"/>
              <a:t>일체형</a:t>
            </a:r>
            <a:r>
              <a:rPr kumimoji="1" lang="en-US" altLang="ko-KR" dirty="0"/>
              <a:t>)</a:t>
            </a:r>
            <a:r>
              <a:rPr kumimoji="1" lang="ko-KR" altLang="en-US" dirty="0"/>
              <a:t> 및 </a:t>
            </a:r>
            <a:r>
              <a:rPr kumimoji="1" lang="en-US" altLang="ko-KR" dirty="0"/>
              <a:t>G </a:t>
            </a:r>
            <a:r>
              <a:rPr kumimoji="1" lang="ko-KR" altLang="en-US" dirty="0"/>
              <a:t>시리즈</a:t>
            </a:r>
            <a:r>
              <a:rPr kumimoji="1" lang="en-US" altLang="ko-KR" dirty="0"/>
              <a:t>(</a:t>
            </a:r>
            <a:r>
              <a:rPr kumimoji="1" lang="ko-KR" altLang="en-US" dirty="0"/>
              <a:t>패키지형</a:t>
            </a:r>
            <a:r>
              <a:rPr kumimoji="1" lang="en-US" altLang="ko-KR" dirty="0"/>
              <a:t>)</a:t>
            </a:r>
          </a:p>
          <a:p>
            <a:pPr lvl="2"/>
            <a:r>
              <a:rPr kumimoji="1" lang="ko-KR" altLang="en-US" dirty="0"/>
              <a:t>상대적으로 낮은 가격대</a:t>
            </a:r>
            <a:endParaRPr kumimoji="1" lang="en-US" altLang="ko-KR" dirty="0"/>
          </a:p>
          <a:p>
            <a:pPr lvl="2"/>
            <a:endParaRPr kumimoji="1" lang="en-US" altLang="ko-KR" dirty="0"/>
          </a:p>
          <a:p>
            <a:pPr lvl="1"/>
            <a:r>
              <a:rPr kumimoji="1" lang="ko-KR" altLang="en-US" dirty="0"/>
              <a:t>화상회의 시스템</a:t>
            </a:r>
            <a:r>
              <a:rPr kumimoji="1" lang="en-US" altLang="ko-KR" dirty="0"/>
              <a:t>(VCS)</a:t>
            </a:r>
          </a:p>
          <a:p>
            <a:pPr lvl="2"/>
            <a:r>
              <a:rPr kumimoji="1" lang="ko-KR" altLang="en-US" dirty="0"/>
              <a:t>화상장비가 통신접속 </a:t>
            </a:r>
            <a:r>
              <a:rPr kumimoji="1" lang="en-US" altLang="ko-KR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Teams,</a:t>
            </a:r>
            <a:r>
              <a:rPr kumimoji="1" lang="ko-KR" altLang="en-US" dirty="0"/>
              <a:t> </a:t>
            </a:r>
            <a:r>
              <a:rPr kumimoji="1" lang="en-US" altLang="ko-KR" dirty="0"/>
              <a:t>Zoom,</a:t>
            </a:r>
            <a:r>
              <a:rPr kumimoji="1" lang="ko-KR" altLang="en-US" dirty="0"/>
              <a:t> </a:t>
            </a:r>
            <a:r>
              <a:rPr kumimoji="1" lang="en-US" altLang="ko-KR" dirty="0"/>
              <a:t>Google,  H.323, SIP </a:t>
            </a:r>
            <a:r>
              <a:rPr kumimoji="1" lang="ko-KR" altLang="en-US" dirty="0"/>
              <a:t>외</a:t>
            </a:r>
            <a:endParaRPr kumimoji="1" lang="en-US" altLang="ko-KR" dirty="0"/>
          </a:p>
          <a:p>
            <a:pPr lvl="2"/>
            <a:r>
              <a:rPr kumimoji="1" lang="ko-KR" altLang="en-US" dirty="0"/>
              <a:t>화상장비에 네트워크</a:t>
            </a:r>
            <a:r>
              <a:rPr kumimoji="1" lang="en-US" altLang="ko-KR" dirty="0"/>
              <a:t>(</a:t>
            </a:r>
            <a:r>
              <a:rPr kumimoji="1" lang="ko-KR" altLang="en-US" dirty="0"/>
              <a:t>랜선</a:t>
            </a:r>
            <a:r>
              <a:rPr kumimoji="1" lang="en-US" altLang="ko-KR" dirty="0"/>
              <a:t>)</a:t>
            </a:r>
            <a:r>
              <a:rPr kumimoji="1" lang="ko-KR" altLang="en-US" dirty="0"/>
              <a:t> 연결</a:t>
            </a:r>
            <a:endParaRPr kumimoji="1" lang="en-US" altLang="ko-KR" dirty="0"/>
          </a:p>
          <a:p>
            <a:pPr lvl="2"/>
            <a:r>
              <a:rPr kumimoji="1" lang="ko-KR" altLang="en-US" dirty="0"/>
              <a:t>구성요소</a:t>
            </a:r>
            <a:r>
              <a:rPr kumimoji="1" lang="en-US" altLang="ko-KR" dirty="0"/>
              <a:t>:</a:t>
            </a:r>
            <a:r>
              <a:rPr kumimoji="1" lang="ko-KR" altLang="en-US" dirty="0"/>
              <a:t> 카메라</a:t>
            </a:r>
            <a:r>
              <a:rPr kumimoji="1" lang="en-US" altLang="ko-KR" dirty="0"/>
              <a:t>,</a:t>
            </a:r>
            <a:r>
              <a:rPr kumimoji="1" lang="ko-KR" altLang="en-US" dirty="0"/>
              <a:t> 마이크</a:t>
            </a:r>
            <a:r>
              <a:rPr kumimoji="1" lang="en-US" altLang="ko-KR" dirty="0"/>
              <a:t>,</a:t>
            </a:r>
            <a:r>
              <a:rPr kumimoji="1" lang="ko-KR" altLang="en-US" dirty="0"/>
              <a:t> 스피커 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CODEC(</a:t>
            </a:r>
            <a:r>
              <a:rPr kumimoji="1" lang="ko-KR" altLang="en-US" dirty="0"/>
              <a:t>본체</a:t>
            </a:r>
            <a:r>
              <a:rPr kumimoji="1" lang="en-US" altLang="ko-KR" dirty="0"/>
              <a:t>)</a:t>
            </a:r>
          </a:p>
          <a:p>
            <a:pPr lvl="2"/>
            <a:r>
              <a:rPr kumimoji="1" lang="en-US" altLang="ko-KR" dirty="0"/>
              <a:t>Poly Studio X</a:t>
            </a:r>
            <a:r>
              <a:rPr kumimoji="1" lang="ko-KR" altLang="en-US" dirty="0"/>
              <a:t> 시리즈</a:t>
            </a:r>
            <a:r>
              <a:rPr kumimoji="1" lang="en-US" altLang="ko-KR" dirty="0"/>
              <a:t>(</a:t>
            </a:r>
            <a:r>
              <a:rPr kumimoji="1" lang="ko-KR" altLang="en-US" dirty="0"/>
              <a:t>일체형</a:t>
            </a:r>
            <a:r>
              <a:rPr kumimoji="1" lang="en-US" altLang="ko-KR" dirty="0"/>
              <a:t>)</a:t>
            </a:r>
            <a:r>
              <a:rPr kumimoji="1" lang="ko-KR" altLang="en-US" dirty="0"/>
              <a:t> 및 </a:t>
            </a:r>
            <a:r>
              <a:rPr kumimoji="1" lang="en-US" altLang="ko-KR" dirty="0"/>
              <a:t>G </a:t>
            </a:r>
            <a:r>
              <a:rPr kumimoji="1" lang="ko-KR" altLang="en-US" dirty="0"/>
              <a:t>시리즈</a:t>
            </a:r>
            <a:r>
              <a:rPr kumimoji="1" lang="en-US" altLang="ko-KR" dirty="0"/>
              <a:t>(</a:t>
            </a:r>
            <a:r>
              <a:rPr kumimoji="1" lang="ko-KR" altLang="en-US" dirty="0"/>
              <a:t>패키지형</a:t>
            </a:r>
            <a:r>
              <a:rPr kumimoji="1" lang="en-US" altLang="ko-KR" dirty="0"/>
              <a:t>)</a:t>
            </a:r>
          </a:p>
          <a:p>
            <a:pPr lvl="2"/>
            <a:r>
              <a:rPr kumimoji="1" lang="en-US" altLang="ko-KR" dirty="0"/>
              <a:t>BYOD</a:t>
            </a:r>
            <a:r>
              <a:rPr kumimoji="1" lang="ko-KR" altLang="en-US" dirty="0"/>
              <a:t> 방식도 지원</a:t>
            </a:r>
            <a:endParaRPr kumimoji="1" lang="en-US" altLang="ko-KR" dirty="0"/>
          </a:p>
          <a:p>
            <a:pPr lvl="2"/>
            <a:endParaRPr kumimoji="1" lang="en-US" altLang="ko-KR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EC7FBB4D-B82C-C345-34C3-1A42E3AAC89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63370" y="1249760"/>
            <a:ext cx="5388864" cy="4937760"/>
          </a:xfrm>
        </p:spPr>
        <p:txBody>
          <a:bodyPr/>
          <a:lstStyle/>
          <a:p>
            <a:r>
              <a:rPr kumimoji="1" lang="ko-KR" altLang="en-US" dirty="0"/>
              <a:t>구성 비교</a:t>
            </a:r>
            <a:endParaRPr kumimoji="1" lang="en-US" altLang="ko-KR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D03E901-58AF-9D34-4261-E4FCD09D3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4</a:t>
            </a:fld>
            <a:endParaRPr kumimoji="1" lang="ko-Kore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21CFA55-AA91-220A-278A-3C62CFEB6DDB}"/>
              </a:ext>
            </a:extLst>
          </p:cNvPr>
          <p:cNvGrpSpPr/>
          <p:nvPr/>
        </p:nvGrpSpPr>
        <p:grpSpPr>
          <a:xfrm>
            <a:off x="5815584" y="1948079"/>
            <a:ext cx="6111621" cy="3273146"/>
            <a:chOff x="1066523" y="4117874"/>
            <a:chExt cx="4312941" cy="1857361"/>
          </a:xfrm>
        </p:grpSpPr>
        <p:sp>
          <p:nvSpPr>
            <p:cNvPr id="7" name="모서리가 둥근 직사각형 6">
              <a:extLst>
                <a:ext uri="{FF2B5EF4-FFF2-40B4-BE49-F238E27FC236}">
                  <a16:creationId xmlns:a16="http://schemas.microsoft.com/office/drawing/2014/main" id="{26E76AB1-1EDD-5626-13C6-27C03B0C9FAD}"/>
                </a:ext>
              </a:extLst>
            </p:cNvPr>
            <p:cNvSpPr/>
            <p:nvPr/>
          </p:nvSpPr>
          <p:spPr>
            <a:xfrm>
              <a:off x="1716736" y="5065484"/>
              <a:ext cx="3658781" cy="90851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8" name="모서리가 둥근 직사각형 7">
              <a:extLst>
                <a:ext uri="{FF2B5EF4-FFF2-40B4-BE49-F238E27FC236}">
                  <a16:creationId xmlns:a16="http://schemas.microsoft.com/office/drawing/2014/main" id="{33F14B1E-3712-D307-EE75-E87EC2560AD9}"/>
                </a:ext>
              </a:extLst>
            </p:cNvPr>
            <p:cNvSpPr/>
            <p:nvPr/>
          </p:nvSpPr>
          <p:spPr>
            <a:xfrm>
              <a:off x="1720682" y="4117874"/>
              <a:ext cx="3658782" cy="90851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9" name="모서리가 둥근 직사각형 8">
              <a:extLst>
                <a:ext uri="{FF2B5EF4-FFF2-40B4-BE49-F238E27FC236}">
                  <a16:creationId xmlns:a16="http://schemas.microsoft.com/office/drawing/2014/main" id="{3041AAD9-7E39-C1EC-16B8-E286EC3239FF}"/>
                </a:ext>
              </a:extLst>
            </p:cNvPr>
            <p:cNvSpPr/>
            <p:nvPr/>
          </p:nvSpPr>
          <p:spPr>
            <a:xfrm>
              <a:off x="1103861" y="4121872"/>
              <a:ext cx="579522" cy="90851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모서리가 둥근 직사각형 13">
              <a:extLst>
                <a:ext uri="{FF2B5EF4-FFF2-40B4-BE49-F238E27FC236}">
                  <a16:creationId xmlns:a16="http://schemas.microsoft.com/office/drawing/2014/main" id="{E086D5FF-953C-9904-B913-E0A21759A1DF}"/>
                </a:ext>
              </a:extLst>
            </p:cNvPr>
            <p:cNvSpPr/>
            <p:nvPr/>
          </p:nvSpPr>
          <p:spPr>
            <a:xfrm>
              <a:off x="1103861" y="5066721"/>
              <a:ext cx="579522" cy="90851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cxnSp>
          <p:nvCxnSpPr>
            <p:cNvPr id="15" name="직선 연결선[R] 14">
              <a:extLst>
                <a:ext uri="{FF2B5EF4-FFF2-40B4-BE49-F238E27FC236}">
                  <a16:creationId xmlns:a16="http://schemas.microsoft.com/office/drawing/2014/main" id="{15E21220-4DB6-2233-1812-99B2436B18EC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581419" y="4610204"/>
              <a:ext cx="3340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[R] 15">
              <a:extLst>
                <a:ext uri="{FF2B5EF4-FFF2-40B4-BE49-F238E27FC236}">
                  <a16:creationId xmlns:a16="http://schemas.microsoft.com/office/drawing/2014/main" id="{52565AFC-D590-2846-CA62-273805055D3B}"/>
                </a:ext>
              </a:extLst>
            </p:cNvPr>
            <p:cNvCxnSpPr/>
            <p:nvPr/>
          </p:nvCxnSpPr>
          <p:spPr>
            <a:xfrm>
              <a:off x="2022237" y="5522548"/>
              <a:ext cx="193116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1" descr="노트북 학생용 - 모든 시리즈｜ASUS 한국">
              <a:extLst>
                <a:ext uri="{FF2B5EF4-FFF2-40B4-BE49-F238E27FC236}">
                  <a16:creationId xmlns:a16="http://schemas.microsoft.com/office/drawing/2014/main" id="{DC7D82E4-8946-98AF-247E-6DF48AAADD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10132" y="4448852"/>
              <a:ext cx="485791" cy="35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구름 17">
              <a:extLst>
                <a:ext uri="{FF2B5EF4-FFF2-40B4-BE49-F238E27FC236}">
                  <a16:creationId xmlns:a16="http://schemas.microsoft.com/office/drawing/2014/main" id="{5AEF4ECB-B369-9BBE-7916-B0142E4640A0}"/>
                </a:ext>
              </a:extLst>
            </p:cNvPr>
            <p:cNvSpPr/>
            <p:nvPr/>
          </p:nvSpPr>
          <p:spPr>
            <a:xfrm>
              <a:off x="3913191" y="4405711"/>
              <a:ext cx="742010" cy="40898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600" dirty="0">
                  <a:solidFill>
                    <a:schemeClr val="tx1"/>
                  </a:solidFill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Internet</a:t>
              </a:r>
              <a:endParaRPr kumimoji="1" lang="ko-KR" altLang="en-US" sz="600" dirty="0">
                <a:solidFill>
                  <a:schemeClr val="tx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</p:txBody>
        </p:sp>
        <p:pic>
          <p:nvPicPr>
            <p:cNvPr id="19" name="Picture 17" descr="Wisfor Mobile TV Mount Stand: Floor TV Stand with Wheels for 32-65 Inch Led  Lcd Oled Screen Height Adjustable TV Trolly with 2 Tier Shelf Rolling TV  Cart Holds up to 30KG">
              <a:extLst>
                <a:ext uri="{FF2B5EF4-FFF2-40B4-BE49-F238E27FC236}">
                  <a16:creationId xmlns:a16="http://schemas.microsoft.com/office/drawing/2014/main" id="{45B3C78D-65FE-82B7-DD78-4BBFBDDB9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974" y="4191585"/>
              <a:ext cx="772717" cy="468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구름 19">
              <a:extLst>
                <a:ext uri="{FF2B5EF4-FFF2-40B4-BE49-F238E27FC236}">
                  <a16:creationId xmlns:a16="http://schemas.microsoft.com/office/drawing/2014/main" id="{2FDCD126-DE72-D5B6-B65C-435BCC3996D3}"/>
                </a:ext>
              </a:extLst>
            </p:cNvPr>
            <p:cNvSpPr/>
            <p:nvPr/>
          </p:nvSpPr>
          <p:spPr>
            <a:xfrm>
              <a:off x="3977927" y="5291521"/>
              <a:ext cx="742010" cy="40898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600" dirty="0">
                  <a:solidFill>
                    <a:schemeClr val="tx1"/>
                  </a:solidFill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Internet</a:t>
              </a:r>
              <a:endParaRPr kumimoji="1" lang="ko-KR" altLang="en-US" sz="600" dirty="0">
                <a:solidFill>
                  <a:schemeClr val="tx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A5FC0C-BD86-ACFA-EE50-40CEE621C89E}"/>
                </a:ext>
              </a:extLst>
            </p:cNvPr>
            <p:cNvSpPr txBox="1"/>
            <p:nvPr/>
          </p:nvSpPr>
          <p:spPr>
            <a:xfrm>
              <a:off x="1123811" y="4469933"/>
              <a:ext cx="559571" cy="217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ko-KR" sz="1050" dirty="0">
                  <a:solidFill>
                    <a:schemeClr val="accent3">
                      <a:lumMod val="75000"/>
                    </a:schemeClr>
                  </a:solidFill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BYOD</a:t>
              </a:r>
              <a:endParaRPr kumimoji="1" lang="ko-KR" altLang="en-US" sz="1050" dirty="0">
                <a:solidFill>
                  <a:schemeClr val="accent3">
                    <a:lumMod val="75000"/>
                  </a:schemeClr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896DE1-23D2-F81D-36A0-62477E3990E9}"/>
                </a:ext>
              </a:extLst>
            </p:cNvPr>
            <p:cNvSpPr txBox="1"/>
            <p:nvPr/>
          </p:nvSpPr>
          <p:spPr>
            <a:xfrm>
              <a:off x="1066523" y="5373866"/>
              <a:ext cx="559571" cy="217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ko-KR" sz="1050" b="1" dirty="0">
                  <a:solidFill>
                    <a:srgbClr val="7030A0"/>
                  </a:solidFill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VCS</a:t>
              </a:r>
              <a:endParaRPr kumimoji="1" lang="ko-KR" altLang="en-US" sz="1050" b="1" dirty="0">
                <a:solidFill>
                  <a:srgbClr val="7030A0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</p:txBody>
        </p:sp>
        <p:pic>
          <p:nvPicPr>
            <p:cNvPr id="23" name="Picture 17" descr="Wisfor Mobile TV Mount Stand: Floor TV Stand with Wheels for 32-65 Inch Led  Lcd Oled Screen Height Adjustable TV Trolly with 2 Tier Shelf Rolling TV  Cart Holds up to 30KG">
              <a:extLst>
                <a:ext uri="{FF2B5EF4-FFF2-40B4-BE49-F238E27FC236}">
                  <a16:creationId xmlns:a16="http://schemas.microsoft.com/office/drawing/2014/main" id="{0DE07B7C-5CEB-406B-89C7-FFFF96477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118" y="5248718"/>
              <a:ext cx="772717" cy="468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꺾인 연결선[E] 23">
              <a:extLst>
                <a:ext uri="{FF2B5EF4-FFF2-40B4-BE49-F238E27FC236}">
                  <a16:creationId xmlns:a16="http://schemas.microsoft.com/office/drawing/2014/main" id="{C3EA1A96-237D-76ED-5BD1-862371BC592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918696" y="4364692"/>
              <a:ext cx="291437" cy="232198"/>
            </a:xfrm>
            <a:prstGeom prst="bentConnector3">
              <a:avLst>
                <a:gd name="adj1" fmla="val 6416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꺾인 연결선[E] 24">
              <a:extLst>
                <a:ext uri="{FF2B5EF4-FFF2-40B4-BE49-F238E27FC236}">
                  <a16:creationId xmlns:a16="http://schemas.microsoft.com/office/drawing/2014/main" id="{A9429E44-D291-9338-27F2-CA70196A8300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rot="10800000" flipV="1">
              <a:off x="2831416" y="4625464"/>
              <a:ext cx="378716" cy="180975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4FDC5C-0AE0-CE06-32D0-870DE5F090EC}"/>
                </a:ext>
              </a:extLst>
            </p:cNvPr>
            <p:cNvSpPr txBox="1"/>
            <p:nvPr/>
          </p:nvSpPr>
          <p:spPr>
            <a:xfrm>
              <a:off x="1957225" y="4830948"/>
              <a:ext cx="1316810" cy="174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Poly Studio V</a:t>
              </a:r>
              <a:r>
                <a:rPr kumimoji="1" lang="ko-KR" altLang="en-US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 시리즈</a:t>
              </a:r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(BYOD</a:t>
              </a:r>
              <a:r>
                <a:rPr kumimoji="1" lang="ko-KR" altLang="en-US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전용</a:t>
              </a:r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)</a:t>
              </a:r>
            </a:p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Poly Studio X</a:t>
              </a:r>
              <a:r>
                <a:rPr kumimoji="1" lang="ko-KR" altLang="en-US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 시리즈 및 </a:t>
              </a:r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G</a:t>
              </a:r>
              <a:r>
                <a:rPr kumimoji="1" lang="ko-KR" altLang="en-US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시리즈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6C19DE-38A9-4906-BCEF-59E161AF0F93}"/>
                </a:ext>
              </a:extLst>
            </p:cNvPr>
            <p:cNvSpPr txBox="1"/>
            <p:nvPr/>
          </p:nvSpPr>
          <p:spPr>
            <a:xfrm>
              <a:off x="3117634" y="4765705"/>
              <a:ext cx="6869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9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PC</a:t>
              </a:r>
              <a:endParaRPr kumimoji="1" lang="ko-KR" altLang="en-US" sz="900" dirty="0"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D1764F-B4EF-8B24-AFB9-E27A16078011}"/>
                </a:ext>
              </a:extLst>
            </p:cNvPr>
            <p:cNvSpPr txBox="1"/>
            <p:nvPr/>
          </p:nvSpPr>
          <p:spPr>
            <a:xfrm>
              <a:off x="4625382" y="5291521"/>
              <a:ext cx="686923" cy="358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Zoom</a:t>
              </a:r>
            </a:p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Teams</a:t>
              </a:r>
            </a:p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Google</a:t>
              </a:r>
            </a:p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Webex</a:t>
              </a:r>
            </a:p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VCS</a:t>
              </a:r>
              <a:endParaRPr kumimoji="1" lang="ko-KR" altLang="en-US" sz="700" dirty="0"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DE886F-E2A2-3FCA-81E0-DCCD19313A1B}"/>
                </a:ext>
              </a:extLst>
            </p:cNvPr>
            <p:cNvSpPr txBox="1"/>
            <p:nvPr/>
          </p:nvSpPr>
          <p:spPr>
            <a:xfrm>
              <a:off x="4558260" y="4417875"/>
              <a:ext cx="686923" cy="358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Zoom</a:t>
              </a:r>
            </a:p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Teams</a:t>
              </a:r>
            </a:p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Google</a:t>
              </a:r>
            </a:p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Webex</a:t>
              </a:r>
            </a:p>
            <a:p>
              <a:pPr algn="ctr"/>
              <a:r>
                <a:rPr kumimoji="1" lang="ko-KR" altLang="en-US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그 외 모든 어플</a:t>
              </a:r>
            </a:p>
          </p:txBody>
        </p:sp>
        <p:pic>
          <p:nvPicPr>
            <p:cNvPr id="30" name="Picture 8" descr="Poly Studio X52 All-In-One Video Bar | HP® Africa">
              <a:extLst>
                <a:ext uri="{FF2B5EF4-FFF2-40B4-BE49-F238E27FC236}">
                  <a16:creationId xmlns:a16="http://schemas.microsoft.com/office/drawing/2014/main" id="{B4EE0F01-0923-BA92-7B53-6F83E9C8C5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900" y="4741281"/>
              <a:ext cx="806472" cy="120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Poly Studio X52 Video Bar With TC10- Poly MPN 7200-88085-001">
              <a:extLst>
                <a:ext uri="{FF2B5EF4-FFF2-40B4-BE49-F238E27FC236}">
                  <a16:creationId xmlns:a16="http://schemas.microsoft.com/office/drawing/2014/main" id="{859FD0CD-9546-2109-6AFF-738761BE3C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145"/>
            <a:stretch>
              <a:fillRect/>
            </a:stretch>
          </p:blipFill>
          <p:spPr bwMode="auto">
            <a:xfrm>
              <a:off x="2741465" y="5384741"/>
              <a:ext cx="1032866" cy="29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B2C464-90A2-6A40-7E81-517ADC33D80B}"/>
                </a:ext>
              </a:extLst>
            </p:cNvPr>
            <p:cNvSpPr txBox="1"/>
            <p:nvPr/>
          </p:nvSpPr>
          <p:spPr>
            <a:xfrm>
              <a:off x="2637835" y="5619516"/>
              <a:ext cx="1316810" cy="174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Poly Studio X</a:t>
              </a:r>
              <a:r>
                <a:rPr kumimoji="1" lang="ko-KR" altLang="en-US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 시리즈</a:t>
              </a:r>
              <a:endParaRPr kumimoji="1" lang="en-US" altLang="ko-KR" sz="700" dirty="0">
                <a:latin typeface="NanumBarunGothic" panose="020B0603020101020101" pitchFamily="34" charset="-127"/>
                <a:ea typeface="NanumBarunGothic" panose="020B0603020101020101" pitchFamily="34" charset="-127"/>
              </a:endParaRPr>
            </a:p>
            <a:p>
              <a:pPr algn="ctr"/>
              <a:r>
                <a:rPr kumimoji="1" lang="en-US" altLang="ko-KR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Poly Studio G</a:t>
              </a:r>
              <a:r>
                <a:rPr kumimoji="1" lang="ko-KR" altLang="en-US" sz="700" dirty="0">
                  <a:latin typeface="NanumBarunGothic" panose="020B0603020101020101" pitchFamily="34" charset="-127"/>
                  <a:ea typeface="NanumBarunGothic" panose="020B0603020101020101" pitchFamily="34" charset="-127"/>
                </a:rPr>
                <a:t> 시리즈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78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B9372-7581-94D1-8B3E-0A39DBAB2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0E9F84B-1D52-137B-3A1D-3FCD5603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HP</a:t>
            </a:r>
            <a:r>
              <a:rPr lang="ko-KR" altLang="en-US" dirty="0"/>
              <a:t> </a:t>
            </a:r>
            <a:r>
              <a:rPr lang="en-US" altLang="ko-KR" dirty="0"/>
              <a:t>Poly</a:t>
            </a:r>
            <a:r>
              <a:rPr lang="ko-KR" altLang="en-US" dirty="0"/>
              <a:t> </a:t>
            </a:r>
            <a:r>
              <a:rPr lang="ko-Kore-KR" altLang="en-US"/>
              <a:t>규모별</a:t>
            </a:r>
            <a:r>
              <a:rPr lang="en-US" altLang="ko-KR" dirty="0"/>
              <a:t>/</a:t>
            </a:r>
            <a:r>
              <a:rPr lang="ko-KR" altLang="en-US" dirty="0"/>
              <a:t>종류별 </a:t>
            </a:r>
            <a:r>
              <a:rPr lang="ko-Kore-KR" altLang="en-US"/>
              <a:t>화상회의</a:t>
            </a:r>
            <a:r>
              <a:rPr lang="ko-KR" altLang="en-US"/>
              <a:t> </a:t>
            </a:r>
            <a:r>
              <a:rPr lang="ko-KR" altLang="en-US" dirty="0"/>
              <a:t>장비</a:t>
            </a:r>
            <a:endParaRPr lang="ko-Kore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58F3E6EE-A1D5-123F-058C-A8485B36B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96338"/>
              </p:ext>
            </p:extLst>
          </p:nvPr>
        </p:nvGraphicFramePr>
        <p:xfrm>
          <a:off x="673100" y="1244600"/>
          <a:ext cx="6507480" cy="4577340"/>
        </p:xfrm>
        <a:graphic>
          <a:graphicData uri="http://schemas.openxmlformats.org/drawingml/2006/table">
            <a:tbl>
              <a:tblPr/>
              <a:tblGrid>
                <a:gridCol w="2169160">
                  <a:extLst>
                    <a:ext uri="{9D8B030D-6E8A-4147-A177-3AD203B41FA5}">
                      <a16:colId xmlns:a16="http://schemas.microsoft.com/office/drawing/2014/main" val="2022162613"/>
                    </a:ext>
                  </a:extLst>
                </a:gridCol>
                <a:gridCol w="2169160">
                  <a:extLst>
                    <a:ext uri="{9D8B030D-6E8A-4147-A177-3AD203B41FA5}">
                      <a16:colId xmlns:a16="http://schemas.microsoft.com/office/drawing/2014/main" val="3482426226"/>
                    </a:ext>
                  </a:extLst>
                </a:gridCol>
                <a:gridCol w="2169160">
                  <a:extLst>
                    <a:ext uri="{9D8B030D-6E8A-4147-A177-3AD203B41FA5}">
                      <a16:colId xmlns:a16="http://schemas.microsoft.com/office/drawing/2014/main" val="1863912726"/>
                    </a:ext>
                  </a:extLst>
                </a:gridCol>
              </a:tblGrid>
              <a:tr h="51249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~6</a:t>
                      </a:r>
                      <a:r>
                        <a:rPr lang="ko-KR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인 규모 회의실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~12</a:t>
                      </a:r>
                      <a:r>
                        <a:rPr lang="ko-KR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인 규모 회의실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~18</a:t>
                      </a:r>
                      <a:r>
                        <a:rPr lang="ko-KR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인 규모 회의실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90057"/>
                  </a:ext>
                </a:extLst>
              </a:tr>
              <a:tr h="1462625">
                <a:tc>
                  <a:txBody>
                    <a:bodyPr/>
                    <a:lstStyle/>
                    <a:p>
                      <a:pPr algn="ctr"/>
                      <a:endParaRPr lang="ko-Kore-KR" altLang="en-US" u="none" strike="noStrike">
                        <a:solidFill>
                          <a:srgbClr val="666666"/>
                        </a:solidFill>
                        <a:effectLst/>
                        <a:latin typeface="NotoSansLigh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ore-KR" altLang="en-US" u="none" strike="noStrike" dirty="0">
                        <a:solidFill>
                          <a:srgbClr val="666666"/>
                        </a:solidFill>
                        <a:effectLst/>
                        <a:latin typeface="NotoSansLigh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ore-KR" altLang="en-US" u="none" strike="noStrike" dirty="0">
                        <a:solidFill>
                          <a:srgbClr val="666666"/>
                        </a:solidFill>
                        <a:effectLst/>
                        <a:latin typeface="NotoSansLigh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42573"/>
                  </a:ext>
                </a:extLst>
              </a:tr>
              <a:tr h="35558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BYOD</a:t>
                      </a:r>
                      <a:r>
                        <a:rPr lang="ko-KR" altLang="en-US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용</a:t>
                      </a:r>
                      <a:r>
                        <a:rPr lang="en" altLang="ko-KR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12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장비 </a:t>
                      </a:r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-</a:t>
                      </a:r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노트북이나 데스크탑에 연결하여 사용</a:t>
                      </a:r>
                      <a:endParaRPr lang="en" altLang="ko-KR" sz="1200" b="1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9945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Studio V12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ore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Studio </a:t>
                      </a:r>
                      <a:r>
                        <a:rPr lang="en-US" altLang="ko-Kore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V</a:t>
                      </a:r>
                      <a:r>
                        <a:rPr lang="en" altLang="ko-Kore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5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2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Studio V72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10660"/>
                  </a:ext>
                </a:extLst>
              </a:tr>
              <a:tr h="3200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VCS(Video Conference System)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– </a:t>
                      </a:r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통신기능이 있어서 장비간 상호접속</a:t>
                      </a:r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BYOD</a:t>
                      </a:r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모드도 지원</a:t>
                      </a:r>
                      <a:endParaRPr lang="en" sz="1200" b="1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3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38843"/>
                  </a:ext>
                </a:extLst>
              </a:tr>
              <a:tr h="1103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Studio X32</a:t>
                      </a:r>
                      <a:endParaRPr lang="en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Studio X52</a:t>
                      </a:r>
                      <a:endParaRPr lang="en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Studio X72</a:t>
                      </a:r>
                      <a:endParaRPr lang="en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65200"/>
                  </a:ext>
                </a:extLst>
              </a:tr>
            </a:tbl>
          </a:graphicData>
        </a:graphic>
      </p:graphicFrame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B44AB44F-C0B8-43A3-A56A-1316D3414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714" y="2236554"/>
            <a:ext cx="1562169" cy="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 descr="정보기기, 전자 기기, 휴대 전화, 휴대용 통신 장치이(가) 표시된 사진&#10;&#10;자동 생성된 설명">
            <a:extLst>
              <a:ext uri="{FF2B5EF4-FFF2-40B4-BE49-F238E27FC236}">
                <a16:creationId xmlns:a16="http://schemas.microsoft.com/office/drawing/2014/main" id="{55CB6962-E492-68DA-6511-6AC3E13560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344" y="2170683"/>
            <a:ext cx="1840107" cy="664483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708E8FD-BB0A-7175-ED8B-C9FC06276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5</a:t>
            </a:fld>
            <a:endParaRPr kumimoji="1" lang="ko-Kore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17DE56C-3275-F5B2-80A3-EA1C6118C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14564"/>
              </p:ext>
            </p:extLst>
          </p:nvPr>
        </p:nvGraphicFramePr>
        <p:xfrm>
          <a:off x="7279600" y="1244600"/>
          <a:ext cx="4338320" cy="4577340"/>
        </p:xfrm>
        <a:graphic>
          <a:graphicData uri="http://schemas.openxmlformats.org/drawingml/2006/table">
            <a:tbl>
              <a:tblPr/>
              <a:tblGrid>
                <a:gridCol w="2169160">
                  <a:extLst>
                    <a:ext uri="{9D8B030D-6E8A-4147-A177-3AD203B41FA5}">
                      <a16:colId xmlns:a16="http://schemas.microsoft.com/office/drawing/2014/main" val="3369231585"/>
                    </a:ext>
                  </a:extLst>
                </a:gridCol>
                <a:gridCol w="2169160">
                  <a:extLst>
                    <a:ext uri="{9D8B030D-6E8A-4147-A177-3AD203B41FA5}">
                      <a16:colId xmlns:a16="http://schemas.microsoft.com/office/drawing/2014/main" val="1933217149"/>
                    </a:ext>
                  </a:extLst>
                </a:gridCol>
              </a:tblGrid>
              <a:tr h="51249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패키지</a:t>
                      </a:r>
                      <a:r>
                        <a:rPr lang="en-US" altLang="ko-KR" sz="1600" b="1" u="none" strike="noStrike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시스템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인티그레이션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90057"/>
                  </a:ext>
                </a:extLst>
              </a:tr>
              <a:tr h="1462625">
                <a:tc>
                  <a:txBody>
                    <a:bodyPr/>
                    <a:lstStyle/>
                    <a:p>
                      <a:pPr algn="ctr"/>
                      <a:endParaRPr lang="ko-Kore-KR" altLang="en-US" u="none" strike="noStrike" dirty="0">
                        <a:solidFill>
                          <a:srgbClr val="666666"/>
                        </a:solidFill>
                        <a:effectLst/>
                        <a:latin typeface="NotoSansLigh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ore-KR" altLang="en-US" u="none" strike="noStrike">
                        <a:solidFill>
                          <a:srgbClr val="666666"/>
                        </a:solidFill>
                        <a:effectLst/>
                        <a:latin typeface="NotoSansLigh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142573"/>
                  </a:ext>
                </a:extLst>
              </a:tr>
              <a:tr h="35558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주장치</a:t>
                      </a:r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(CODEC)</a:t>
                      </a:r>
                      <a:endParaRPr lang="en" sz="1200" b="1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주장치</a:t>
                      </a:r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(CODEC)</a:t>
                      </a:r>
                      <a:endParaRPr lang="en" sz="1200" b="1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9945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ore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Studio </a:t>
                      </a:r>
                      <a:r>
                        <a:rPr lang="en-US" altLang="ko-Kore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G62</a:t>
                      </a:r>
                      <a:endParaRPr lang="en" altLang="ko-Kore-KR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G7500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Studio G62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G7500</a:t>
                      </a:r>
                      <a:endParaRPr lang="en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1066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주변기기</a:t>
                      </a:r>
                      <a:endParaRPr lang="en" sz="1200" b="1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제</a:t>
                      </a:r>
                      <a:r>
                        <a:rPr lang="en-US" altLang="ko-K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3</a:t>
                      </a:r>
                      <a:r>
                        <a:rPr lang="ko-KR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자 제품 주변기기</a:t>
                      </a:r>
                      <a:endParaRPr lang="en" sz="1200" b="1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38843"/>
                  </a:ext>
                </a:extLst>
              </a:tr>
              <a:tr h="1103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카메라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E360, E60, E70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마이크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Studio Mic, Studio A2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스피커폰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Sync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시리즈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컨트롤러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TC10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카메라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Poly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Sony, </a:t>
                      </a:r>
                      <a:r>
                        <a:rPr lang="en-US" altLang="ko-KR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Vaddio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외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pPr 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마이크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슈어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젠하이저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외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</a:p>
                    <a:p>
                      <a:pPr 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믹서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슈어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베링거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야마하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외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pPr 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스피커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 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국내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,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해외 모든 브랜드</a:t>
                      </a:r>
                      <a:endParaRPr lang="en-US" altLang="ko-KR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  <a:p>
                      <a:pPr algn="ctr"/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컨트롤러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: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AMX, Extron </a:t>
                      </a:r>
                      <a:r>
                        <a:rPr lang="ko-KR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NanumGothic" panose="020D0604000000000000" pitchFamily="34" charset="-127"/>
                          <a:ea typeface="NanumGothic" panose="020D0604000000000000" pitchFamily="34" charset="-127"/>
                        </a:rPr>
                        <a:t>외</a:t>
                      </a:r>
                      <a:endParaRPr lang="en" sz="1200" b="0" i="0" u="none" strike="noStrike" dirty="0">
                        <a:solidFill>
                          <a:schemeClr val="tx1"/>
                        </a:solidFill>
                        <a:effectLst/>
                        <a:latin typeface="NanumGothic" panose="020D0604000000000000" pitchFamily="34" charset="-127"/>
                        <a:ea typeface="NanumGothic" panose="020D0604000000000000" pitchFamily="34" charset="-127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65200"/>
                  </a:ext>
                </a:extLst>
              </a:tr>
            </a:tbl>
          </a:graphicData>
        </a:graphic>
      </p:graphicFrame>
      <p:pic>
        <p:nvPicPr>
          <p:cNvPr id="10" name="그림 9" descr="전자 기기, 정보기기, 멀티미디어, 전자제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5286002-441A-079C-0DBF-86C9821816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044" y="2096362"/>
            <a:ext cx="1873250" cy="875438"/>
          </a:xfrm>
          <a:prstGeom prst="rect">
            <a:avLst/>
          </a:prstGeom>
        </p:spPr>
      </p:pic>
      <p:pic>
        <p:nvPicPr>
          <p:cNvPr id="12" name="Picture 6" descr="image">
            <a:extLst>
              <a:ext uri="{FF2B5EF4-FFF2-40B4-BE49-F238E27FC236}">
                <a16:creationId xmlns:a16="http://schemas.microsoft.com/office/drawing/2014/main" id="{1C095968-384A-C8E7-2D99-9115E17FA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529" y="1771077"/>
            <a:ext cx="2181565" cy="1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oly Studio X52 | APPS People">
            <a:extLst>
              <a:ext uri="{FF2B5EF4-FFF2-40B4-BE49-F238E27FC236}">
                <a16:creationId xmlns:a16="http://schemas.microsoft.com/office/drawing/2014/main" id="{B43BBE89-2882-3663-E04B-D6F308B44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446" y="2236554"/>
            <a:ext cx="1941465" cy="5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BA287-3F7B-C14D-ACBA-BA0A273A8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Poly </a:t>
            </a:r>
            <a:r>
              <a:rPr kumimoji="1" lang="en-US" altLang="ko-KR" dirty="0"/>
              <a:t>Studio V12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1F55CE-83B3-0B43-BD79-620C649C3B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283208"/>
            <a:ext cx="5486401" cy="2222086"/>
          </a:xfrm>
        </p:spPr>
        <p:txBody>
          <a:bodyPr>
            <a:normAutofit/>
          </a:bodyPr>
          <a:lstStyle/>
          <a:p>
            <a:r>
              <a:rPr kumimoji="1" lang="ko-KR" altLang="en-US" sz="12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포커스룸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및 약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~6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인 규모의 소회의실용 일체형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BYOD 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장비</a:t>
            </a:r>
            <a:endParaRPr kumimoji="1" lang="en-US" altLang="ko-KR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카메라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4K 5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배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디지털 줌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발언자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인물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그룹 자동추적 및 수동제어</a:t>
            </a:r>
            <a:endParaRPr kumimoji="1" lang="en-US" altLang="ko-KR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마이크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내장마이크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Studio A2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마이크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1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개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선택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스피커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내장 듀얼 스피커</a:t>
            </a:r>
            <a:endParaRPr kumimoji="1" lang="en-US" altLang="ko-KR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제어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블루투스 리모컨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선택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</a:p>
          <a:p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PC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와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USB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케이블로 연결하며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PC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어플리케이션에 따라 다양한 화상회의 구현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(Zoom, MS Teams,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Google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Meets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외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  <a:endParaRPr kumimoji="1" lang="ko-KR" altLang="en-US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endParaRPr kumimoji="1" lang="ko-Kore-KR" altLang="en-US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E169D6D-9B6C-4611-2521-90A8888A5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888" y="1550837"/>
            <a:ext cx="4620864" cy="1478317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8CA98A-608E-2C7A-26A2-6CC24FD61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6</a:t>
            </a:fld>
            <a:endParaRPr kumimoji="1" lang="ko-Kore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F0F9E63-6D2E-E745-7F13-ECD17B7B38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068" y="3654682"/>
            <a:ext cx="2956167" cy="2222086"/>
          </a:xfrm>
          <a:prstGeom prst="rect">
            <a:avLst/>
          </a:prstGeom>
        </p:spPr>
      </p:pic>
      <p:pic>
        <p:nvPicPr>
          <p:cNvPr id="9" name="Picture 2" descr="POLY STUDIO R30 – Generation-e Express AU">
            <a:extLst>
              <a:ext uri="{FF2B5EF4-FFF2-40B4-BE49-F238E27FC236}">
                <a16:creationId xmlns:a16="http://schemas.microsoft.com/office/drawing/2014/main" id="{35EA2BBD-8C7F-8570-CEB1-EE752E6DF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1257" y="3654682"/>
            <a:ext cx="3475064" cy="222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rre de visioconférence USB Poly Studio R30 - HP Store France">
            <a:extLst>
              <a:ext uri="{FF2B5EF4-FFF2-40B4-BE49-F238E27FC236}">
                <a16:creationId xmlns:a16="http://schemas.microsoft.com/office/drawing/2014/main" id="{01022D69-2511-F136-D742-803E9A07C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0699" y="3654682"/>
            <a:ext cx="3986056" cy="222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AD315-F36B-10E8-AD44-0C5A905B5B47}"/>
              </a:ext>
            </a:extLst>
          </p:cNvPr>
          <p:cNvSpPr txBox="1"/>
          <p:nvPr/>
        </p:nvSpPr>
        <p:spPr>
          <a:xfrm>
            <a:off x="10515600" y="1227000"/>
            <a:ext cx="705445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BYOD</a:t>
            </a:r>
            <a:endParaRPr kumimoji="1" lang="ko-KR" altLang="en-US" sz="1200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671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C0F48-F807-F366-F866-D4A4D66C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88FF51-7FB7-9243-9B73-3FC763B2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Poly </a:t>
            </a:r>
            <a:r>
              <a:rPr kumimoji="1" lang="en-US" altLang="ko-KR" dirty="0"/>
              <a:t>Studio V52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66E05C-E4FF-76CE-0EC5-CF2F8888A5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18198"/>
            <a:ext cx="5922689" cy="2435482"/>
          </a:xfrm>
        </p:spPr>
        <p:txBody>
          <a:bodyPr>
            <a:normAutofit/>
          </a:bodyPr>
          <a:lstStyle/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약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~12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인 규모의 중회의실용 일체형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BYOD 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장비</a:t>
            </a:r>
            <a:endParaRPr kumimoji="1" lang="en-US" altLang="ko-KR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카메라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4K 20MP 5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배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디지털 줌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발언자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인물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그룹 자동추적 및 수동제어</a:t>
            </a:r>
            <a:endParaRPr kumimoji="1" lang="en-US" altLang="ko-KR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마이크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내장마이크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Studio A2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Mic(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선택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Studio Mic(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선택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스피커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내장 스테레오 스피커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79dB</a:t>
            </a: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제어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블루투스 리모컨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 TC10 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컬러터치 컨트롤러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선택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</a:p>
          <a:p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PC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와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USB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케이블로 연결하며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PC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어플리케이션에 따라 다양한 화상회의 구현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(Zoom, MS Teams,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Google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Meets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외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  <a:endParaRPr kumimoji="1" lang="ko-KR" altLang="en-US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B2B29-9221-F924-4925-C93A817BD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7</a:t>
            </a:fld>
            <a:endParaRPr kumimoji="1" lang="ko-Kore-KR" altLang="en-US"/>
          </a:p>
        </p:txBody>
      </p:sp>
      <p:pic>
        <p:nvPicPr>
          <p:cNvPr id="2050" name="Picture 2" descr="Poly Studio x52 All-in-One Video Bar: A Complete Review | HP Tech Takes">
            <a:extLst>
              <a:ext uri="{FF2B5EF4-FFF2-40B4-BE49-F238E27FC236}">
                <a16:creationId xmlns:a16="http://schemas.microsoft.com/office/drawing/2014/main" id="{7292DF85-139C-AFA0-9240-B39C60B1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947" y="3621187"/>
            <a:ext cx="5487599" cy="25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P | Poly launches new collaboration solutions - Review Central Middle East">
            <a:extLst>
              <a:ext uri="{FF2B5EF4-FFF2-40B4-BE49-F238E27FC236}">
                <a16:creationId xmlns:a16="http://schemas.microsoft.com/office/drawing/2014/main" id="{5BB86442-4AFE-D5A4-8016-FB23FF2F1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663" y="3621187"/>
            <a:ext cx="4953000" cy="25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ly Studio V52">
            <a:extLst>
              <a:ext uri="{FF2B5EF4-FFF2-40B4-BE49-F238E27FC236}">
                <a16:creationId xmlns:a16="http://schemas.microsoft.com/office/drawing/2014/main" id="{2BF2CEEE-C4E0-F7A7-1E35-6457551EA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675" y="1324289"/>
            <a:ext cx="5985431" cy="203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464660-E42F-E24B-D7E9-50294D33D063}"/>
              </a:ext>
            </a:extLst>
          </p:cNvPr>
          <p:cNvSpPr txBox="1"/>
          <p:nvPr/>
        </p:nvSpPr>
        <p:spPr>
          <a:xfrm>
            <a:off x="10515600" y="1219166"/>
            <a:ext cx="705445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BYOD</a:t>
            </a:r>
            <a:endParaRPr kumimoji="1" lang="ko-KR" altLang="en-US" sz="1200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273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D59A2-FE8D-1D33-9E72-AE2FEB868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A14F0B-69E7-161C-BDD7-DB080308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Poly </a:t>
            </a:r>
            <a:r>
              <a:rPr kumimoji="1" lang="en-US" altLang="ko-KR" dirty="0"/>
              <a:t>Studio V72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3303F4-9403-959F-46E3-98FAFA3AD2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62949"/>
            <a:ext cx="6467476" cy="2435482"/>
          </a:xfrm>
        </p:spPr>
        <p:txBody>
          <a:bodyPr>
            <a:normAutofit/>
          </a:bodyPr>
          <a:lstStyle/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약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~18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인 규모의 중대 회의실용 일체형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BYOD 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장비</a:t>
            </a:r>
            <a:endParaRPr kumimoji="1" lang="en-US" altLang="ko-KR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카메라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4K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sz="1200" dirty="0" err="1">
                <a:latin typeface="NanumBarunGothic" panose="020B0603020101020101" pitchFamily="34" charset="-127"/>
                <a:ea typeface="NanumBarunGothic" panose="020B0603020101020101" pitchFamily="34" charset="-127"/>
              </a:rPr>
              <a:t>듀얼렌즈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 7.3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배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디지털 줌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발언자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인물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그룹 자동추적 및 수동제어</a:t>
            </a:r>
            <a:endParaRPr kumimoji="1" lang="en-US" altLang="ko-KR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음성입력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내장마이크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IP Table Mic(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선택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Studio A2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Mic(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선택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및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3.5mm 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입력</a:t>
            </a:r>
            <a:endParaRPr kumimoji="1" lang="en-US" altLang="ko-KR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음성출력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내장 스테레오 스피커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3.5mm 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스테레오 출력</a:t>
            </a:r>
            <a:endParaRPr kumimoji="1" lang="en-US" altLang="ko-KR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제어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: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TC10 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컬러터치 컨트롤러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선택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리모컨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선택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</a:p>
          <a:p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PC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와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USB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케이블로 연결하며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PC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어플리케이션에 따라 다양한 화상회의 구현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(Zoom, MS Teams,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Google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Meets</a:t>
            </a:r>
            <a:r>
              <a:rPr kumimoji="1" lang="ko-KR" altLang="en-US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 외</a:t>
            </a:r>
            <a:r>
              <a:rPr kumimoji="1" lang="en-US" altLang="ko-KR" sz="1200" dirty="0"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  <a:endParaRPr kumimoji="1" lang="ko-KR" altLang="en-US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  <a:p>
            <a:pPr marL="0" indent="0">
              <a:buNone/>
            </a:pPr>
            <a:endParaRPr kumimoji="1" lang="ko-Kore-KR" altLang="en-US" sz="1200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D9426B-E35A-1BAB-200C-7FDCDD0D6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8</a:t>
            </a:fld>
            <a:endParaRPr kumimoji="1" lang="ko-Kore-KR" altLang="en-US"/>
          </a:p>
        </p:txBody>
      </p:sp>
      <p:pic>
        <p:nvPicPr>
          <p:cNvPr id="3076" name="Picture 4" descr="Poly Studio V72 비디오 바 | HP코리아">
            <a:extLst>
              <a:ext uri="{FF2B5EF4-FFF2-40B4-BE49-F238E27FC236}">
                <a16:creationId xmlns:a16="http://schemas.microsoft.com/office/drawing/2014/main" id="{3DC3A1EA-C67C-4667-2044-071EE5923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810" y="3572910"/>
            <a:ext cx="5205353" cy="17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P / Poly Studio V72 USB Video Bar - VideoCentric">
            <a:extLst>
              <a:ext uri="{FF2B5EF4-FFF2-40B4-BE49-F238E27FC236}">
                <a16:creationId xmlns:a16="http://schemas.microsoft.com/office/drawing/2014/main" id="{326B12A5-11EB-DB93-87C8-AE3466925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616" y="1520268"/>
            <a:ext cx="4962524" cy="17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 descr="실내, 벽, 의류, 사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6751CB7-3DB3-9E28-804E-A910A75197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3790" y="3572910"/>
            <a:ext cx="6629400" cy="2586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D9C2C7-48FA-3537-FF5A-230C62206346}"/>
              </a:ext>
            </a:extLst>
          </p:cNvPr>
          <p:cNvSpPr txBox="1"/>
          <p:nvPr/>
        </p:nvSpPr>
        <p:spPr>
          <a:xfrm>
            <a:off x="10515600" y="1207412"/>
            <a:ext cx="705445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BYOD</a:t>
            </a:r>
            <a:endParaRPr kumimoji="1" lang="ko-KR" altLang="en-US" sz="1200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39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BA287-3F7B-C14D-ACBA-BA0A273A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8424"/>
            <a:ext cx="10972800" cy="684312"/>
          </a:xfrm>
        </p:spPr>
        <p:txBody>
          <a:bodyPr/>
          <a:lstStyle/>
          <a:p>
            <a:r>
              <a:rPr lang="en-US" altLang="ko-Kore-KR" dirty="0"/>
              <a:t>Poly Studio</a:t>
            </a:r>
            <a:r>
              <a:rPr lang="ko-KR" altLang="en-US" dirty="0"/>
              <a:t> </a:t>
            </a:r>
            <a:r>
              <a:rPr lang="en-US" altLang="ko-KR" dirty="0"/>
              <a:t>X32</a:t>
            </a:r>
            <a:endParaRPr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1F55CE-83B3-0B43-BD79-620C649C3B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129528" cy="2749296"/>
          </a:xfrm>
        </p:spPr>
        <p:txBody>
          <a:bodyPr>
            <a:normAutofit/>
          </a:bodyPr>
          <a:lstStyle/>
          <a:p>
            <a:r>
              <a:rPr lang="ko-KR" altLang="en-US" sz="1200" dirty="0"/>
              <a:t>약 </a:t>
            </a:r>
            <a:r>
              <a:rPr lang="en-US" altLang="ko-KR" sz="1200" dirty="0"/>
              <a:t>6</a:t>
            </a:r>
            <a:r>
              <a:rPr lang="ko-KR" altLang="en-US" sz="1200" dirty="0"/>
              <a:t>인 규모 소회의실용 화상회의 시스템</a:t>
            </a:r>
            <a:endParaRPr lang="en-US" altLang="ko-KR" sz="1200" dirty="0"/>
          </a:p>
          <a:p>
            <a:r>
              <a:rPr lang="ko-KR" altLang="en-US" sz="1200" dirty="0"/>
              <a:t>영상</a:t>
            </a:r>
            <a:r>
              <a:rPr lang="en-US" altLang="ko-KR" sz="1200" dirty="0"/>
              <a:t>CODEC</a:t>
            </a:r>
            <a:r>
              <a:rPr lang="ko-KR" altLang="en-US" sz="1200" dirty="0"/>
              <a:t> 내장</a:t>
            </a:r>
            <a:r>
              <a:rPr lang="en-US" altLang="ko-KR" sz="1200" dirty="0"/>
              <a:t>,</a:t>
            </a:r>
            <a:r>
              <a:rPr lang="ko-KR" altLang="en-US" sz="1200" dirty="0"/>
              <a:t> </a:t>
            </a:r>
            <a:r>
              <a:rPr lang="en-US" altLang="ko-KR" sz="1200" dirty="0"/>
              <a:t>PC</a:t>
            </a:r>
            <a:r>
              <a:rPr lang="ko-KR" altLang="en-US" sz="1200" dirty="0"/>
              <a:t>나 노트북 없이도 줌</a:t>
            </a:r>
            <a:r>
              <a:rPr lang="en-US" altLang="ko-KR" sz="1200" dirty="0"/>
              <a:t>,</a:t>
            </a:r>
            <a:r>
              <a:rPr lang="ko-KR" altLang="en-US" sz="1200" dirty="0"/>
              <a:t> 팀즈</a:t>
            </a:r>
            <a:r>
              <a:rPr lang="en-US" altLang="ko-KR" sz="1200" dirty="0"/>
              <a:t>,</a:t>
            </a:r>
            <a:r>
              <a:rPr lang="ko-KR" altLang="en-US" sz="1200" dirty="0"/>
              <a:t> </a:t>
            </a:r>
            <a:r>
              <a:rPr lang="en-US" altLang="ko-KR" sz="1200" dirty="0"/>
              <a:t>H.323, SIP</a:t>
            </a:r>
            <a:r>
              <a:rPr lang="ko-KR" altLang="en-US" sz="1200" dirty="0"/>
              <a:t>로 직접 연결</a:t>
            </a:r>
            <a:endParaRPr lang="en-US" altLang="ko-KR" sz="1200" dirty="0"/>
          </a:p>
          <a:p>
            <a:r>
              <a:rPr lang="ko-KR" altLang="en-US" sz="1200" dirty="0"/>
              <a:t>본체</a:t>
            </a:r>
            <a:r>
              <a:rPr lang="en-US" altLang="ko-KR" sz="1200" dirty="0"/>
              <a:t>,</a:t>
            </a:r>
            <a:r>
              <a:rPr lang="ko-KR" altLang="en-US" sz="1200" dirty="0"/>
              <a:t> </a:t>
            </a:r>
            <a:r>
              <a:rPr lang="en-US" altLang="ko-KR" sz="1200" dirty="0"/>
              <a:t>4K</a:t>
            </a:r>
            <a:r>
              <a:rPr lang="ko-KR" altLang="en-US" sz="1200" dirty="0"/>
              <a:t> 카메라</a:t>
            </a:r>
            <a:r>
              <a:rPr lang="en-US" altLang="ko-KR" sz="1200" dirty="0"/>
              <a:t>,</a:t>
            </a:r>
            <a:r>
              <a:rPr lang="ko-KR" altLang="en-US" sz="1200" dirty="0"/>
              <a:t> 마이크</a:t>
            </a:r>
            <a:r>
              <a:rPr lang="en-US" altLang="ko-KR" sz="1200" dirty="0"/>
              <a:t>,</a:t>
            </a:r>
            <a:r>
              <a:rPr lang="ko-KR" altLang="en-US" sz="1200" dirty="0"/>
              <a:t> 스피커 일체형</a:t>
            </a:r>
            <a:r>
              <a:rPr lang="en-US" altLang="ko-KR" sz="1200" dirty="0"/>
              <a:t>, </a:t>
            </a:r>
            <a:r>
              <a:rPr lang="ko-KR" altLang="en-US" sz="1200" dirty="0"/>
              <a:t> 인물 및 음성추적 기본 </a:t>
            </a:r>
            <a:endParaRPr lang="en-US" altLang="ko-KR" sz="1200" dirty="0"/>
          </a:p>
          <a:p>
            <a:r>
              <a:rPr lang="en-US" altLang="ko-KR" sz="1200" dirty="0"/>
              <a:t>Zoom,</a:t>
            </a:r>
            <a:r>
              <a:rPr lang="ko-KR" altLang="en-US" sz="1200" dirty="0"/>
              <a:t> </a:t>
            </a:r>
            <a:r>
              <a:rPr lang="en-US" altLang="ko-KR" sz="1200" dirty="0"/>
              <a:t>MS Teams</a:t>
            </a:r>
            <a:r>
              <a:rPr lang="ko-KR" altLang="en-US" sz="1200" dirty="0"/>
              <a:t> 등 </a:t>
            </a:r>
            <a:r>
              <a:rPr lang="en-US" altLang="ko-KR" sz="1200" dirty="0"/>
              <a:t>11</a:t>
            </a:r>
            <a:r>
              <a:rPr lang="ko-KR" altLang="en-US" sz="1200" dirty="0"/>
              <a:t>개의 서비스모드</a:t>
            </a:r>
            <a:endParaRPr lang="en-US" altLang="ko-KR" sz="1200" dirty="0"/>
          </a:p>
          <a:p>
            <a:pPr lvl="1"/>
            <a:r>
              <a:rPr lang="ko-KR" altLang="en-US" sz="1100" dirty="0" err="1"/>
              <a:t>표준기반</a:t>
            </a:r>
            <a:r>
              <a:rPr lang="ko-KR" altLang="en-US" sz="1100" dirty="0"/>
              <a:t> 화상회의 외에 </a:t>
            </a:r>
            <a:r>
              <a:rPr lang="en-US" altLang="ko-KR" sz="1100" dirty="0"/>
              <a:t>Zoom</a:t>
            </a:r>
            <a:r>
              <a:rPr lang="ko-KR" altLang="en-US" sz="1100" dirty="0"/>
              <a:t> 및 </a:t>
            </a:r>
            <a:r>
              <a:rPr lang="en-US" altLang="ko-KR" sz="1100" dirty="0"/>
              <a:t>MS Teams</a:t>
            </a:r>
            <a:r>
              <a:rPr lang="ko-KR" altLang="en-US" sz="1100" dirty="0"/>
              <a:t>에 최적화된 기능 제공</a:t>
            </a:r>
            <a:endParaRPr lang="en-US" altLang="ko-KR" sz="1100" dirty="0"/>
          </a:p>
          <a:p>
            <a:pPr lvl="1"/>
            <a:r>
              <a:rPr lang="en-US" altLang="ko-Kore-KR" sz="1100" dirty="0"/>
              <a:t>Zoom</a:t>
            </a:r>
            <a:r>
              <a:rPr lang="ko-KR" altLang="en-US" sz="1100" dirty="0"/>
              <a:t>의 경우</a:t>
            </a:r>
            <a:r>
              <a:rPr lang="en-US" altLang="ko-KR" sz="1100" dirty="0"/>
              <a:t>,</a:t>
            </a:r>
            <a:r>
              <a:rPr lang="ko-KR" altLang="en-US" sz="1100" dirty="0"/>
              <a:t> </a:t>
            </a:r>
            <a:r>
              <a:rPr lang="en-US" altLang="ko-KR" sz="1100" dirty="0"/>
              <a:t>Zoom Rooms </a:t>
            </a:r>
            <a:r>
              <a:rPr lang="ko-KR" altLang="en-US" sz="1100" dirty="0"/>
              <a:t>라이선스 필요</a:t>
            </a:r>
            <a:endParaRPr lang="en-US" altLang="ko-KR" sz="1100" dirty="0"/>
          </a:p>
          <a:p>
            <a:pPr lvl="1"/>
            <a:r>
              <a:rPr lang="en-US" altLang="ko-KR" sz="1100" dirty="0"/>
              <a:t>Teams</a:t>
            </a:r>
            <a:r>
              <a:rPr lang="ko-KR" altLang="en-US" sz="1100" dirty="0"/>
              <a:t>의 경우</a:t>
            </a:r>
            <a:r>
              <a:rPr lang="en-US" altLang="ko-KR" sz="1100" dirty="0"/>
              <a:t>,</a:t>
            </a:r>
            <a:r>
              <a:rPr lang="ko-KR" altLang="en-US" sz="1100" dirty="0"/>
              <a:t> </a:t>
            </a:r>
            <a:r>
              <a:rPr lang="en-US" altLang="ko-KR" sz="1100" dirty="0"/>
              <a:t>Teams Room </a:t>
            </a:r>
            <a:r>
              <a:rPr lang="ko-KR" altLang="en-US" sz="1100" dirty="0"/>
              <a:t>라이선스 필요</a:t>
            </a:r>
            <a:endParaRPr lang="en-US" altLang="ko-KR" sz="1100" dirty="0"/>
          </a:p>
          <a:p>
            <a:r>
              <a:rPr lang="en-US" altLang="ko-KR" sz="1200" dirty="0"/>
              <a:t>BYOD</a:t>
            </a:r>
            <a:r>
              <a:rPr lang="ko-KR" altLang="en-US" sz="1200" dirty="0"/>
              <a:t> 모드 지원 </a:t>
            </a:r>
            <a:r>
              <a:rPr lang="en-US" altLang="ko-KR" sz="1200" dirty="0"/>
              <a:t>–</a:t>
            </a:r>
            <a:r>
              <a:rPr lang="ko-KR" altLang="en-US" sz="1200" dirty="0"/>
              <a:t> </a:t>
            </a:r>
            <a:r>
              <a:rPr lang="en-US" altLang="ko-KR" sz="1200" dirty="0"/>
              <a:t>USB</a:t>
            </a:r>
            <a:r>
              <a:rPr lang="ko-KR" altLang="en-US" sz="1200" dirty="0" err="1"/>
              <a:t>를</a:t>
            </a:r>
            <a:r>
              <a:rPr lang="ko-KR" altLang="en-US" sz="1200" dirty="0"/>
              <a:t> 통하여 노트북이나 </a:t>
            </a:r>
            <a:r>
              <a:rPr lang="en-US" altLang="ko-KR" sz="1200" dirty="0"/>
              <a:t>PC</a:t>
            </a:r>
            <a:r>
              <a:rPr lang="ko-KR" altLang="en-US" sz="1200" dirty="0"/>
              <a:t>에 연결하여 화상회의 가능</a:t>
            </a:r>
            <a:endParaRPr lang="en-US" altLang="ko-KR" sz="1200" dirty="0"/>
          </a:p>
          <a:p>
            <a:pPr lvl="1"/>
            <a:r>
              <a:rPr lang="ko-KR" altLang="en-US" sz="1050" dirty="0"/>
              <a:t>스피커</a:t>
            </a:r>
            <a:r>
              <a:rPr lang="en-US" altLang="ko-KR" sz="1050" dirty="0"/>
              <a:t>,</a:t>
            </a:r>
            <a:r>
              <a:rPr lang="ko-KR" altLang="en-US" sz="1050" dirty="0"/>
              <a:t> 마이크</a:t>
            </a:r>
            <a:r>
              <a:rPr lang="en-US" altLang="ko-KR" sz="1050" dirty="0"/>
              <a:t>,</a:t>
            </a:r>
            <a:r>
              <a:rPr lang="ko-KR" altLang="en-US" sz="1050" dirty="0"/>
              <a:t> 카메라 공유</a:t>
            </a:r>
            <a:endParaRPr lang="en-US" altLang="ko-KR" sz="1050" dirty="0"/>
          </a:p>
          <a:p>
            <a:pPr lvl="1"/>
            <a:endParaRPr lang="ko-Kore-KR" altLang="en-US" sz="11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5D6089B-EAEF-6043-BD26-B7C5AF16F8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480" y="3687762"/>
            <a:ext cx="4892409" cy="234521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2AA5F52-552E-6DE0-095C-D9C63C64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8764" y="1724561"/>
            <a:ext cx="3506891" cy="12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udio X30 - 혁신적으로 간편한 비디오 바 | Poly, formerly Plantronics &amp; Polycom">
            <a:extLst>
              <a:ext uri="{FF2B5EF4-FFF2-40B4-BE49-F238E27FC236}">
                <a16:creationId xmlns:a16="http://schemas.microsoft.com/office/drawing/2014/main" id="{229C64EE-6739-5863-00AC-AB99BF5E1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5167" y="3687762"/>
            <a:ext cx="3163102" cy="23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B0CE23-FB26-05C0-A4D3-35800F186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B0C5E2-E90F-F040-8408-30995DE649AF}" type="slidenum">
              <a:rPr kumimoji="1" lang="ko-Kore-KR" altLang="en-US" smtClean="0"/>
              <a:pPr/>
              <a:t>9</a:t>
            </a:fld>
            <a:endParaRPr kumimoji="1" lang="ko-Kore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0EC8F-A468-4DB2-B9DA-D47E5BD479AB}"/>
              </a:ext>
            </a:extLst>
          </p:cNvPr>
          <p:cNvSpPr txBox="1"/>
          <p:nvPr/>
        </p:nvSpPr>
        <p:spPr>
          <a:xfrm>
            <a:off x="10472932" y="1194881"/>
            <a:ext cx="70544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VCS</a:t>
            </a:r>
            <a:endParaRPr kumimoji="1" lang="ko-KR" altLang="en-US" sz="1200" b="1" dirty="0">
              <a:solidFill>
                <a:schemeClr val="bg1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6266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YS_A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YS_A" id="{0B16F4E3-CC60-D04E-B270-93F01C24D2F4}" vid="{F71B5F12-C8FF-C642-B819-D12B6B05C442}"/>
    </a:ext>
  </a:extLst>
</a:theme>
</file>

<file path=ppt/theme/theme2.xml><?xml version="1.0" encoding="utf-8"?>
<a:theme xmlns:a="http://schemas.openxmlformats.org/drawingml/2006/main" name="Office 테마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TRYS_A</Template>
  <TotalTime>1716</TotalTime>
  <Words>1832</Words>
  <Application>Microsoft Macintosh PowerPoint</Application>
  <PresentationFormat>와이드스크린</PresentationFormat>
  <Paragraphs>372</Paragraphs>
  <Slides>21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나눔고딕</vt:lpstr>
      <vt:lpstr>나눔고딕</vt:lpstr>
      <vt:lpstr>나눔바른고딕</vt:lpstr>
      <vt:lpstr>Apple SD Gothic Neo</vt:lpstr>
      <vt:lpstr>HY견고딕</vt:lpstr>
      <vt:lpstr>NanumBarunGothic</vt:lpstr>
      <vt:lpstr>NotoSansLight</vt:lpstr>
      <vt:lpstr>Arial</vt:lpstr>
      <vt:lpstr>Calibri</vt:lpstr>
      <vt:lpstr>Gill Sans MT</vt:lpstr>
      <vt:lpstr>Wingdings</vt:lpstr>
      <vt:lpstr>Wingdings 3</vt:lpstr>
      <vt:lpstr>TRYS_A</vt:lpstr>
      <vt:lpstr>화상회의장비 도입제안서</vt:lpstr>
      <vt:lpstr>목차</vt:lpstr>
      <vt:lpstr>화상회의장비 소개 </vt:lpstr>
      <vt:lpstr>화상회의 장비</vt:lpstr>
      <vt:lpstr>HP Poly 규모별/종류별 화상회의 장비</vt:lpstr>
      <vt:lpstr>Poly Studio V12</vt:lpstr>
      <vt:lpstr>Poly Studio V52</vt:lpstr>
      <vt:lpstr>Poly Studio V72</vt:lpstr>
      <vt:lpstr>Poly Studio X32</vt:lpstr>
      <vt:lpstr>Poly Studio X52</vt:lpstr>
      <vt:lpstr>Poly Studio X 72</vt:lpstr>
      <vt:lpstr>Poly Studio G62 – 패키지형</vt:lpstr>
      <vt:lpstr>Poly Studio G62 구성도(IP Table Mic 사용사례)</vt:lpstr>
      <vt:lpstr>Poly G7500 - 패키지형</vt:lpstr>
      <vt:lpstr>Poly G7500 구성도(IP Table Mic 사용사례)</vt:lpstr>
      <vt:lpstr>접속서비스 및 부가장비</vt:lpstr>
      <vt:lpstr>V-MEET 구축형 영상회의</vt:lpstr>
      <vt:lpstr>SmartMeeting 서비스</vt:lpstr>
      <vt:lpstr>회의제어 부가장비</vt:lpstr>
      <vt:lpstr>Why TRYS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화상회의도입 제안서</dc:title>
  <dc:creator>Yoon Andy</dc:creator>
  <cp:lastModifiedBy>Andy Yoon</cp:lastModifiedBy>
  <cp:revision>118</cp:revision>
  <cp:lastPrinted>2024-09-11T22:15:30Z</cp:lastPrinted>
  <dcterms:created xsi:type="dcterms:W3CDTF">2020-04-27T10:12:47Z</dcterms:created>
  <dcterms:modified xsi:type="dcterms:W3CDTF">2025-11-12T07:26:07Z</dcterms:modified>
</cp:coreProperties>
</file>